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93455" r:id="rId4"/>
  </p:sldMasterIdLst>
  <p:notesMasterIdLst>
    <p:notesMasterId r:id="rId26"/>
  </p:notesMasterIdLst>
  <p:handoutMasterIdLst>
    <p:handoutMasterId r:id="rId27"/>
  </p:handoutMasterIdLst>
  <p:sldIdLst>
    <p:sldId id="256" r:id="rId5"/>
    <p:sldId id="259" r:id="rId6"/>
    <p:sldId id="274" r:id="rId7"/>
    <p:sldId id="275" r:id="rId8"/>
    <p:sldId id="276" r:id="rId9"/>
    <p:sldId id="260" r:id="rId10"/>
    <p:sldId id="284" r:id="rId11"/>
    <p:sldId id="285" r:id="rId12"/>
    <p:sldId id="267" r:id="rId13"/>
    <p:sldId id="272" r:id="rId14"/>
    <p:sldId id="271" r:id="rId15"/>
    <p:sldId id="273" r:id="rId16"/>
    <p:sldId id="278" r:id="rId17"/>
    <p:sldId id="263" r:id="rId18"/>
    <p:sldId id="279" r:id="rId19"/>
    <p:sldId id="262" r:id="rId20"/>
    <p:sldId id="280" r:id="rId21"/>
    <p:sldId id="265" r:id="rId22"/>
    <p:sldId id="266" r:id="rId23"/>
    <p:sldId id="281" r:id="rId24"/>
    <p:sldId id="282" r:id="rId25"/>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85">
          <p15:clr>
            <a:srgbClr val="A4A3A4"/>
          </p15:clr>
        </p15:guide>
        <p15:guide id="2" pos="392">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00"/>
    <a:srgbClr val="ACA39A"/>
    <a:srgbClr val="969696"/>
    <a:srgbClr val="9E9A95"/>
    <a:srgbClr val="382E25"/>
    <a:srgbClr val="C17945"/>
    <a:srgbClr val="31526A"/>
    <a:srgbClr val="690304"/>
    <a:srgbClr val="252626"/>
    <a:srgbClr val="A6A6A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632617-8173-C613-157F-1C15EF71C9AD}" v="406" dt="2025-12-03T23:57:43.570"/>
    <p1510:client id="{2F78C8B2-F1E6-4555-E3BF-00FB8BFB7E99}" v="178" dt="2025-12-05T01:11:17.538"/>
    <p1510:client id="{363BD7D8-2F0B-FEBA-5DBF-CC3AD7980CB3}" v="13" dt="2025-12-03T16:17:57.844"/>
    <p1510:client id="{6BDC6BEB-DF0F-5566-D354-ABFC3972DA40}" v="50" dt="2025-12-04T17:39:05.648"/>
    <p1510:client id="{72B7D71A-8EE0-C028-2C14-89F6948BF5DE}" v="2907" dt="2025-12-04T01:07:31.363"/>
    <p1510:client id="{C9454227-29C1-CF4D-8E46-2C874D7121E2}" v="120" dt="2025-12-04T15:33:33.903"/>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874" y="58"/>
      </p:cViewPr>
      <p:guideLst>
        <p:guide orient="horz" pos="3185"/>
        <p:guide pos="392"/>
      </p:guideLst>
    </p:cSldViewPr>
  </p:slideViewPr>
  <p:notesTextViewPr>
    <p:cViewPr>
      <p:scale>
        <a:sx n="1" d="1"/>
        <a:sy n="1" d="1"/>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87859BD-4604-2843-976C-9F2DEE3C79DB}" type="datetimeFigureOut">
              <a:rPr lang="en-US" smtClean="0"/>
              <a:t>12/4/2025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EB64456-6A4C-DF40-836A-7ED7CB7228F1}" type="slidenum">
              <a:rPr lang="en-US" smtClean="0"/>
              <a:t>‹#›</a:t>
            </a:fld>
            <a:endParaRPr lang="en-US"/>
          </a:p>
        </p:txBody>
      </p:sp>
    </p:spTree>
    <p:extLst>
      <p:ext uri="{BB962C8B-B14F-4D97-AF65-F5344CB8AC3E}">
        <p14:creationId xmlns:p14="http://schemas.microsoft.com/office/powerpoint/2010/main" val="26327832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108F45-8DB7-E449-85E4-EC04F96DF3AA}" type="datetimeFigureOut">
              <a:rPr lang="en-US" smtClean="0"/>
              <a:t>12/4/2025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06D261-4ACC-5E49-97C5-9D8FD2D9A3AF}" type="slidenum">
              <a:rPr lang="en-US" smtClean="0"/>
              <a:t>‹#›</a:t>
            </a:fld>
            <a:endParaRPr lang="en-US"/>
          </a:p>
        </p:txBody>
      </p:sp>
    </p:spTree>
    <p:extLst>
      <p:ext uri="{BB962C8B-B14F-4D97-AF65-F5344CB8AC3E}">
        <p14:creationId xmlns:p14="http://schemas.microsoft.com/office/powerpoint/2010/main" val="194734559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9706D261-4ACC-5E49-97C5-9D8FD2D9A3AF}" type="slidenum">
              <a:rPr lang="en-US" smtClean="0"/>
              <a:t>1</a:t>
            </a:fld>
            <a:endParaRPr lang="en-US"/>
          </a:p>
        </p:txBody>
      </p:sp>
    </p:spTree>
    <p:extLst>
      <p:ext uri="{BB962C8B-B14F-4D97-AF65-F5344CB8AC3E}">
        <p14:creationId xmlns:p14="http://schemas.microsoft.com/office/powerpoint/2010/main" val="7697917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9706D261-4ACC-5E49-97C5-9D8FD2D9A3AF}" type="slidenum">
              <a:rPr lang="en-US" smtClean="0"/>
              <a:t>11</a:t>
            </a:fld>
            <a:endParaRPr lang="en-US"/>
          </a:p>
        </p:txBody>
      </p:sp>
    </p:spTree>
    <p:extLst>
      <p:ext uri="{BB962C8B-B14F-4D97-AF65-F5344CB8AC3E}">
        <p14:creationId xmlns:p14="http://schemas.microsoft.com/office/powerpoint/2010/main" val="17914730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9706D261-4ACC-5E49-97C5-9D8FD2D9A3AF}" type="slidenum">
              <a:rPr lang="en-US" smtClean="0"/>
              <a:t>12</a:t>
            </a:fld>
            <a:endParaRPr lang="en-US"/>
          </a:p>
        </p:txBody>
      </p:sp>
    </p:spTree>
    <p:extLst>
      <p:ext uri="{BB962C8B-B14F-4D97-AF65-F5344CB8AC3E}">
        <p14:creationId xmlns:p14="http://schemas.microsoft.com/office/powerpoint/2010/main" val="1572536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9706D261-4ACC-5E49-97C5-9D8FD2D9A3AF}" type="slidenum">
              <a:rPr lang="en-US" smtClean="0"/>
              <a:t>13</a:t>
            </a:fld>
            <a:endParaRPr lang="en-US"/>
          </a:p>
        </p:txBody>
      </p:sp>
    </p:spTree>
    <p:extLst>
      <p:ext uri="{BB962C8B-B14F-4D97-AF65-F5344CB8AC3E}">
        <p14:creationId xmlns:p14="http://schemas.microsoft.com/office/powerpoint/2010/main" val="33792710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9706D261-4ACC-5E49-97C5-9D8FD2D9A3AF}" type="slidenum">
              <a:rPr lang="en-US" smtClean="0"/>
              <a:t>15</a:t>
            </a:fld>
            <a:endParaRPr lang="en-US"/>
          </a:p>
        </p:txBody>
      </p:sp>
    </p:spTree>
    <p:extLst>
      <p:ext uri="{BB962C8B-B14F-4D97-AF65-F5344CB8AC3E}">
        <p14:creationId xmlns:p14="http://schemas.microsoft.com/office/powerpoint/2010/main" val="42190407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9706D261-4ACC-5E49-97C5-9D8FD2D9A3AF}" type="slidenum">
              <a:rPr lang="en-US" smtClean="0"/>
              <a:t>16</a:t>
            </a:fld>
            <a:endParaRPr lang="en-US"/>
          </a:p>
        </p:txBody>
      </p:sp>
    </p:spTree>
    <p:extLst>
      <p:ext uri="{BB962C8B-B14F-4D97-AF65-F5344CB8AC3E}">
        <p14:creationId xmlns:p14="http://schemas.microsoft.com/office/powerpoint/2010/main" val="17562703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9706D261-4ACC-5E49-97C5-9D8FD2D9A3AF}" type="slidenum">
              <a:rPr lang="en-US" smtClean="0"/>
              <a:t>21</a:t>
            </a:fld>
            <a:endParaRPr lang="en-US"/>
          </a:p>
        </p:txBody>
      </p:sp>
    </p:spTree>
    <p:extLst>
      <p:ext uri="{BB962C8B-B14F-4D97-AF65-F5344CB8AC3E}">
        <p14:creationId xmlns:p14="http://schemas.microsoft.com/office/powerpoint/2010/main" val="19106401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9706D261-4ACC-5E49-97C5-9D8FD2D9A3AF}" type="slidenum">
              <a:rPr lang="en-US" smtClean="0"/>
              <a:t>2</a:t>
            </a:fld>
            <a:endParaRPr lang="en-US"/>
          </a:p>
        </p:txBody>
      </p:sp>
    </p:spTree>
    <p:extLst>
      <p:ext uri="{BB962C8B-B14F-4D97-AF65-F5344CB8AC3E}">
        <p14:creationId xmlns:p14="http://schemas.microsoft.com/office/powerpoint/2010/main" val="2967414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9706D261-4ACC-5E49-97C5-9D8FD2D9A3AF}" type="slidenum">
              <a:rPr lang="en-US" smtClean="0"/>
              <a:t>3</a:t>
            </a:fld>
            <a:endParaRPr lang="en-US"/>
          </a:p>
        </p:txBody>
      </p:sp>
    </p:spTree>
    <p:extLst>
      <p:ext uri="{BB962C8B-B14F-4D97-AF65-F5344CB8AC3E}">
        <p14:creationId xmlns:p14="http://schemas.microsoft.com/office/powerpoint/2010/main" val="24710717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9706D261-4ACC-5E49-97C5-9D8FD2D9A3AF}" type="slidenum">
              <a:rPr lang="en-US" smtClean="0"/>
              <a:t>4</a:t>
            </a:fld>
            <a:endParaRPr lang="en-US"/>
          </a:p>
        </p:txBody>
      </p:sp>
    </p:spTree>
    <p:extLst>
      <p:ext uri="{BB962C8B-B14F-4D97-AF65-F5344CB8AC3E}">
        <p14:creationId xmlns:p14="http://schemas.microsoft.com/office/powerpoint/2010/main" val="32728297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rgbClr val="242424"/>
              </a:solidFill>
              <a:ea typeface="Calibri"/>
              <a:cs typeface="Calibri"/>
            </a:endParaRPr>
          </a:p>
        </p:txBody>
      </p:sp>
      <p:sp>
        <p:nvSpPr>
          <p:cNvPr id="4" name="Slide Number Placeholder 3"/>
          <p:cNvSpPr>
            <a:spLocks noGrp="1"/>
          </p:cNvSpPr>
          <p:nvPr>
            <p:ph type="sldNum" sz="quarter" idx="5"/>
          </p:nvPr>
        </p:nvSpPr>
        <p:spPr/>
        <p:txBody>
          <a:bodyPr/>
          <a:lstStyle/>
          <a:p>
            <a:fld id="{9706D261-4ACC-5E49-97C5-9D8FD2D9A3AF}" type="slidenum">
              <a:rPr lang="en-US" smtClean="0"/>
              <a:t>5</a:t>
            </a:fld>
            <a:endParaRPr lang="en-US"/>
          </a:p>
        </p:txBody>
      </p:sp>
    </p:spTree>
    <p:extLst>
      <p:ext uri="{BB962C8B-B14F-4D97-AF65-F5344CB8AC3E}">
        <p14:creationId xmlns:p14="http://schemas.microsoft.com/office/powerpoint/2010/main" val="35384296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4B8BCB-D9AC-C2D0-292F-5D63EE64C4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052D69-9742-6B1D-033E-A0B2961D7CD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136F9C-F0E5-6C87-6145-E79425D375E6}"/>
              </a:ext>
            </a:extLst>
          </p:cNvPr>
          <p:cNvSpPr>
            <a:spLocks noGrp="1"/>
          </p:cNvSpPr>
          <p:nvPr>
            <p:ph type="body" idx="1"/>
          </p:nvPr>
        </p:nvSpPr>
        <p:spPr/>
        <p:txBody>
          <a:bodyPr/>
          <a:lstStyle/>
          <a:p>
            <a:endParaRPr lang="en-US" dirty="0">
              <a:solidFill>
                <a:srgbClr val="000000"/>
              </a:solidFill>
              <a:ea typeface="Calibri"/>
              <a:cs typeface="Calibri"/>
            </a:endParaRPr>
          </a:p>
        </p:txBody>
      </p:sp>
      <p:sp>
        <p:nvSpPr>
          <p:cNvPr id="4" name="Slide Number Placeholder 3">
            <a:extLst>
              <a:ext uri="{FF2B5EF4-FFF2-40B4-BE49-F238E27FC236}">
                <a16:creationId xmlns:a16="http://schemas.microsoft.com/office/drawing/2014/main" id="{2BA1B3DD-354D-629E-34D1-CEC527B8DFCC}"/>
              </a:ext>
            </a:extLst>
          </p:cNvPr>
          <p:cNvSpPr>
            <a:spLocks noGrp="1"/>
          </p:cNvSpPr>
          <p:nvPr>
            <p:ph type="sldNum" sz="quarter" idx="5"/>
          </p:nvPr>
        </p:nvSpPr>
        <p:spPr/>
        <p:txBody>
          <a:bodyPr/>
          <a:lstStyle/>
          <a:p>
            <a:fld id="{9706D261-4ACC-5E49-97C5-9D8FD2D9A3AF}" type="slidenum">
              <a:rPr lang="en-US" smtClean="0"/>
              <a:t>7</a:t>
            </a:fld>
            <a:endParaRPr lang="en-US"/>
          </a:p>
        </p:txBody>
      </p:sp>
    </p:spTree>
    <p:extLst>
      <p:ext uri="{BB962C8B-B14F-4D97-AF65-F5344CB8AC3E}">
        <p14:creationId xmlns:p14="http://schemas.microsoft.com/office/powerpoint/2010/main" val="37461765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621956-00BA-3E61-14D5-D797A72439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DBEAB9-4568-1B4D-791B-AED308640C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57FC4D6-1887-0CDF-BEC9-55D1492E0944}"/>
              </a:ext>
            </a:extLst>
          </p:cNvPr>
          <p:cNvSpPr>
            <a:spLocks noGrp="1"/>
          </p:cNvSpPr>
          <p:nvPr>
            <p:ph type="body" idx="1"/>
          </p:nvPr>
        </p:nvSpPr>
        <p:spPr/>
        <p:txBody>
          <a:bodyPr/>
          <a:lstStyle/>
          <a:p>
            <a:endParaRPr lang="en-US" dirty="0">
              <a:solidFill>
                <a:srgbClr val="242424"/>
              </a:solidFill>
              <a:highlight>
                <a:srgbClr val="FFFF00"/>
              </a:highlight>
              <a:ea typeface="Calibri"/>
              <a:cs typeface="Calibri"/>
            </a:endParaRPr>
          </a:p>
        </p:txBody>
      </p:sp>
      <p:sp>
        <p:nvSpPr>
          <p:cNvPr id="4" name="Slide Number Placeholder 3">
            <a:extLst>
              <a:ext uri="{FF2B5EF4-FFF2-40B4-BE49-F238E27FC236}">
                <a16:creationId xmlns:a16="http://schemas.microsoft.com/office/drawing/2014/main" id="{2DFF00B2-7387-DD21-F365-BD8057C6A886}"/>
              </a:ext>
            </a:extLst>
          </p:cNvPr>
          <p:cNvSpPr>
            <a:spLocks noGrp="1"/>
          </p:cNvSpPr>
          <p:nvPr>
            <p:ph type="sldNum" sz="quarter" idx="5"/>
          </p:nvPr>
        </p:nvSpPr>
        <p:spPr/>
        <p:txBody>
          <a:bodyPr/>
          <a:lstStyle/>
          <a:p>
            <a:fld id="{9706D261-4ACC-5E49-97C5-9D8FD2D9A3AF}" type="slidenum">
              <a:rPr lang="en-US" smtClean="0"/>
              <a:t>8</a:t>
            </a:fld>
            <a:endParaRPr lang="en-US"/>
          </a:p>
        </p:txBody>
      </p:sp>
    </p:spTree>
    <p:extLst>
      <p:ext uri="{BB962C8B-B14F-4D97-AF65-F5344CB8AC3E}">
        <p14:creationId xmlns:p14="http://schemas.microsoft.com/office/powerpoint/2010/main" val="30279912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9706D261-4ACC-5E49-97C5-9D8FD2D9A3AF}" type="slidenum">
              <a:rPr lang="en-US" smtClean="0"/>
              <a:t>9</a:t>
            </a:fld>
            <a:endParaRPr lang="en-US"/>
          </a:p>
        </p:txBody>
      </p:sp>
    </p:spTree>
    <p:extLst>
      <p:ext uri="{BB962C8B-B14F-4D97-AF65-F5344CB8AC3E}">
        <p14:creationId xmlns:p14="http://schemas.microsoft.com/office/powerpoint/2010/main" val="31396730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9706D261-4ACC-5E49-97C5-9D8FD2D9A3AF}" type="slidenum">
              <a:rPr lang="en-US" smtClean="0"/>
              <a:t>10</a:t>
            </a:fld>
            <a:endParaRPr lang="en-US"/>
          </a:p>
        </p:txBody>
      </p:sp>
    </p:spTree>
    <p:extLst>
      <p:ext uri="{BB962C8B-B14F-4D97-AF65-F5344CB8AC3E}">
        <p14:creationId xmlns:p14="http://schemas.microsoft.com/office/powerpoint/2010/main" val="60797288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4_Title page">
    <p:bg>
      <p:bgPr>
        <a:solidFill>
          <a:srgbClr val="ACA39A">
            <a:alpha val="40000"/>
          </a:srgbClr>
        </a:solidFill>
        <a:effectLst/>
      </p:bgPr>
    </p:bg>
    <p:spTree>
      <p:nvGrpSpPr>
        <p:cNvPr id="1" name=""/>
        <p:cNvGrpSpPr/>
        <p:nvPr/>
      </p:nvGrpSpPr>
      <p:grpSpPr>
        <a:xfrm>
          <a:off x="0" y="0"/>
          <a:ext cx="0" cy="0"/>
          <a:chOff x="0" y="0"/>
          <a:chExt cx="0" cy="0"/>
        </a:xfrm>
      </p:grpSpPr>
      <p:sp>
        <p:nvSpPr>
          <p:cNvPr id="6" name="Rectangle 5"/>
          <p:cNvSpPr/>
          <p:nvPr userDrawn="1"/>
        </p:nvSpPr>
        <p:spPr>
          <a:xfrm>
            <a:off x="633304" y="-648376"/>
            <a:ext cx="733465" cy="2367520"/>
          </a:xfrm>
          <a:prstGeom prst="rect">
            <a:avLst/>
          </a:prstGeom>
          <a:solidFill>
            <a:srgbClr val="99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2425" y="581278"/>
            <a:ext cx="1289146" cy="1415797"/>
          </a:xfrm>
          <a:prstGeom prst="rect">
            <a:avLst/>
          </a:prstGeom>
        </p:spPr>
      </p:pic>
      <p:sp>
        <p:nvSpPr>
          <p:cNvPr id="12" name="Rectangle 11">
            <a:extLst>
              <a:ext uri="{FF2B5EF4-FFF2-40B4-BE49-F238E27FC236}">
                <a16:creationId xmlns:a16="http://schemas.microsoft.com/office/drawing/2014/main" id="{BA4CDEAE-A72C-6745-AF68-F4D3AFBE4BD4}"/>
              </a:ext>
            </a:extLst>
          </p:cNvPr>
          <p:cNvSpPr/>
          <p:nvPr userDrawn="1"/>
        </p:nvSpPr>
        <p:spPr>
          <a:xfrm>
            <a:off x="-30788" y="4650465"/>
            <a:ext cx="9228667" cy="540015"/>
          </a:xfrm>
          <a:prstGeom prst="rect">
            <a:avLst/>
          </a:prstGeom>
          <a:solidFill>
            <a:srgbClr val="69030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F8ED37B-660D-B140-BE36-7D07837A2CC9}"/>
              </a:ext>
            </a:extLst>
          </p:cNvPr>
          <p:cNvSpPr/>
          <p:nvPr userDrawn="1"/>
        </p:nvSpPr>
        <p:spPr>
          <a:xfrm>
            <a:off x="-30788" y="4650466"/>
            <a:ext cx="9228667" cy="501771"/>
          </a:xfrm>
          <a:prstGeom prst="rect">
            <a:avLst/>
          </a:prstGeom>
          <a:solidFill>
            <a:srgbClr val="69030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ED42028F-4BED-E643-AAE4-ABF5BDB8083F}"/>
              </a:ext>
            </a:extLst>
          </p:cNvPr>
          <p:cNvSpPr txBox="1"/>
          <p:nvPr userDrawn="1"/>
        </p:nvSpPr>
        <p:spPr>
          <a:xfrm>
            <a:off x="2576311" y="4704060"/>
            <a:ext cx="6159437" cy="338554"/>
          </a:xfrm>
          <a:prstGeom prst="rect">
            <a:avLst/>
          </a:prstGeom>
          <a:noFill/>
        </p:spPr>
        <p:txBody>
          <a:bodyPr wrap="square" rtlCol="0" anchor="ctr">
            <a:spAutoFit/>
          </a:bodyPr>
          <a:lstStyle/>
          <a:p>
            <a:pPr algn="r"/>
            <a:r>
              <a:rPr lang="en-US" sz="1600" b="1">
                <a:solidFill>
                  <a:schemeClr val="bg1"/>
                </a:solidFill>
              </a:rPr>
              <a:t>INDIANA UNIVERSITY SCHOOL OF MEDICINE</a:t>
            </a:r>
          </a:p>
        </p:txBody>
      </p:sp>
      <p:sp>
        <p:nvSpPr>
          <p:cNvPr id="16" name="Title 1">
            <a:extLst>
              <a:ext uri="{FF2B5EF4-FFF2-40B4-BE49-F238E27FC236}">
                <a16:creationId xmlns:a16="http://schemas.microsoft.com/office/drawing/2014/main" id="{38BEB617-516B-C249-8FE5-7BA549031011}"/>
              </a:ext>
            </a:extLst>
          </p:cNvPr>
          <p:cNvSpPr>
            <a:spLocks noGrp="1"/>
          </p:cNvSpPr>
          <p:nvPr>
            <p:ph type="title" hasCustomPrompt="1"/>
          </p:nvPr>
        </p:nvSpPr>
        <p:spPr>
          <a:xfrm>
            <a:off x="502903" y="1975994"/>
            <a:ext cx="7734221" cy="1114494"/>
          </a:xfrm>
          <a:prstGeom prst="rect">
            <a:avLst/>
          </a:prstGeom>
        </p:spPr>
        <p:txBody>
          <a:bodyPr anchor="ctr">
            <a:normAutofit/>
          </a:bodyPr>
          <a:lstStyle>
            <a:lvl1pPr>
              <a:lnSpc>
                <a:spcPct val="90000"/>
              </a:lnSpc>
              <a:defRPr sz="4000" b="1" i="0" spc="0" baseline="0">
                <a:solidFill>
                  <a:schemeClr val="tx1"/>
                </a:solidFill>
                <a:latin typeface="Arial"/>
                <a:cs typeface="Arial"/>
              </a:defRPr>
            </a:lvl1pPr>
          </a:lstStyle>
          <a:p>
            <a:r>
              <a:rPr lang="en-US"/>
              <a:t>Option 1 – Opening Slide – text resizes as content is entered</a:t>
            </a:r>
          </a:p>
        </p:txBody>
      </p:sp>
      <p:sp>
        <p:nvSpPr>
          <p:cNvPr id="17" name="Text Placeholder 19">
            <a:extLst>
              <a:ext uri="{FF2B5EF4-FFF2-40B4-BE49-F238E27FC236}">
                <a16:creationId xmlns:a16="http://schemas.microsoft.com/office/drawing/2014/main" id="{A17B975E-BE6B-3E4A-8B92-9C17B56151B0}"/>
              </a:ext>
            </a:extLst>
          </p:cNvPr>
          <p:cNvSpPr>
            <a:spLocks noGrp="1"/>
          </p:cNvSpPr>
          <p:nvPr>
            <p:ph type="body" sz="quarter" idx="12" hasCustomPrompt="1"/>
          </p:nvPr>
        </p:nvSpPr>
        <p:spPr>
          <a:xfrm>
            <a:off x="530694" y="3264558"/>
            <a:ext cx="7734222" cy="252412"/>
          </a:xfrm>
          <a:prstGeom prst="rect">
            <a:avLst/>
          </a:prstGeom>
        </p:spPr>
        <p:txBody>
          <a:bodyPr anchor="ctr">
            <a:noAutofit/>
          </a:bodyPr>
          <a:lstStyle>
            <a:lvl1pPr marL="0" indent="0">
              <a:buNone/>
              <a:defRPr sz="1800" b="0" spc="0" baseline="0">
                <a:solidFill>
                  <a:schemeClr val="tx1"/>
                </a:solidFill>
                <a:latin typeface="Arial"/>
                <a:cs typeface="Arial"/>
              </a:defRPr>
            </a:lvl1pPr>
          </a:lstStyle>
          <a:p>
            <a:pPr lvl="0"/>
            <a:r>
              <a:rPr lang="en-US"/>
              <a:t>PRESENTER AND TITLE</a:t>
            </a:r>
          </a:p>
        </p:txBody>
      </p:sp>
      <p:sp>
        <p:nvSpPr>
          <p:cNvPr id="9" name="Text Placeholder 19">
            <a:extLst>
              <a:ext uri="{FF2B5EF4-FFF2-40B4-BE49-F238E27FC236}">
                <a16:creationId xmlns:a16="http://schemas.microsoft.com/office/drawing/2014/main" id="{1800061F-0F64-2641-A25C-4FE07FA0159A}"/>
              </a:ext>
            </a:extLst>
          </p:cNvPr>
          <p:cNvSpPr>
            <a:spLocks noGrp="1"/>
          </p:cNvSpPr>
          <p:nvPr>
            <p:ph type="body" sz="quarter" idx="11" hasCustomPrompt="1"/>
          </p:nvPr>
        </p:nvSpPr>
        <p:spPr>
          <a:xfrm>
            <a:off x="2988296" y="253569"/>
            <a:ext cx="5842227" cy="252412"/>
          </a:xfrm>
          <a:prstGeom prst="rect">
            <a:avLst/>
          </a:prstGeom>
        </p:spPr>
        <p:txBody>
          <a:bodyPr anchor="ctr">
            <a:noAutofit/>
          </a:bodyPr>
          <a:lstStyle>
            <a:lvl1pPr marL="0" indent="0" algn="r">
              <a:buNone/>
              <a:defRPr sz="1400" b="0" spc="0" baseline="0">
                <a:solidFill>
                  <a:schemeClr val="tx1"/>
                </a:solidFill>
                <a:latin typeface="Arial"/>
                <a:cs typeface="Arial"/>
              </a:defRPr>
            </a:lvl1pPr>
          </a:lstStyle>
          <a:p>
            <a:pPr lvl="0"/>
            <a:r>
              <a:rPr lang="en-US"/>
              <a:t>SUBHEAD OR NAME OF DEPARTMENT, PROGRAM OR UNIT</a:t>
            </a:r>
          </a:p>
        </p:txBody>
      </p:sp>
    </p:spTree>
    <p:extLst>
      <p:ext uri="{BB962C8B-B14F-4D97-AF65-F5344CB8AC3E}">
        <p14:creationId xmlns:p14="http://schemas.microsoft.com/office/powerpoint/2010/main" val="27434287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Title page">
    <p:bg>
      <p:bgPr>
        <a:solidFill>
          <a:srgbClr val="ACA39A">
            <a:alpha val="80000"/>
          </a:srgbClr>
        </a:solidFill>
        <a:effectLst/>
      </p:bgPr>
    </p:bg>
    <p:spTree>
      <p:nvGrpSpPr>
        <p:cNvPr id="1" name=""/>
        <p:cNvGrpSpPr/>
        <p:nvPr/>
      </p:nvGrpSpPr>
      <p:grpSpPr>
        <a:xfrm>
          <a:off x="0" y="0"/>
          <a:ext cx="0" cy="0"/>
          <a:chOff x="0" y="0"/>
          <a:chExt cx="0" cy="0"/>
        </a:xfrm>
      </p:grpSpPr>
      <p:sp>
        <p:nvSpPr>
          <p:cNvPr id="6" name="Rectangle 5"/>
          <p:cNvSpPr/>
          <p:nvPr userDrawn="1"/>
        </p:nvSpPr>
        <p:spPr>
          <a:xfrm>
            <a:off x="633304" y="-648376"/>
            <a:ext cx="733465" cy="2367520"/>
          </a:xfrm>
          <a:prstGeom prst="rect">
            <a:avLst/>
          </a:prstGeom>
          <a:solidFill>
            <a:srgbClr val="99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2425" y="581278"/>
            <a:ext cx="1289146" cy="1415797"/>
          </a:xfrm>
          <a:prstGeom prst="rect">
            <a:avLst/>
          </a:prstGeom>
        </p:spPr>
      </p:pic>
      <p:sp>
        <p:nvSpPr>
          <p:cNvPr id="12" name="Rectangle 11">
            <a:extLst>
              <a:ext uri="{FF2B5EF4-FFF2-40B4-BE49-F238E27FC236}">
                <a16:creationId xmlns:a16="http://schemas.microsoft.com/office/drawing/2014/main" id="{BA4CDEAE-A72C-6745-AF68-F4D3AFBE4BD4}"/>
              </a:ext>
            </a:extLst>
          </p:cNvPr>
          <p:cNvSpPr/>
          <p:nvPr userDrawn="1"/>
        </p:nvSpPr>
        <p:spPr>
          <a:xfrm>
            <a:off x="-30788" y="4650465"/>
            <a:ext cx="9228667" cy="540015"/>
          </a:xfrm>
          <a:prstGeom prst="rect">
            <a:avLst/>
          </a:prstGeom>
          <a:solidFill>
            <a:srgbClr val="69030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F8ED37B-660D-B140-BE36-7D07837A2CC9}"/>
              </a:ext>
            </a:extLst>
          </p:cNvPr>
          <p:cNvSpPr/>
          <p:nvPr userDrawn="1"/>
        </p:nvSpPr>
        <p:spPr>
          <a:xfrm>
            <a:off x="-30788" y="4650466"/>
            <a:ext cx="9228667" cy="501771"/>
          </a:xfrm>
          <a:prstGeom prst="rect">
            <a:avLst/>
          </a:prstGeom>
          <a:solidFill>
            <a:srgbClr val="69030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ED42028F-4BED-E643-AAE4-ABF5BDB8083F}"/>
              </a:ext>
            </a:extLst>
          </p:cNvPr>
          <p:cNvSpPr txBox="1"/>
          <p:nvPr userDrawn="1"/>
        </p:nvSpPr>
        <p:spPr>
          <a:xfrm>
            <a:off x="2576311" y="4704060"/>
            <a:ext cx="6159437" cy="338554"/>
          </a:xfrm>
          <a:prstGeom prst="rect">
            <a:avLst/>
          </a:prstGeom>
          <a:noFill/>
        </p:spPr>
        <p:txBody>
          <a:bodyPr wrap="square" rtlCol="0" anchor="ctr">
            <a:spAutoFit/>
          </a:bodyPr>
          <a:lstStyle/>
          <a:p>
            <a:pPr algn="r"/>
            <a:r>
              <a:rPr lang="en-US" sz="1600" b="1">
                <a:solidFill>
                  <a:schemeClr val="bg1"/>
                </a:solidFill>
              </a:rPr>
              <a:t>INDIANA UNIVERSITY SCHOOL OF MEDICINE</a:t>
            </a:r>
          </a:p>
        </p:txBody>
      </p:sp>
      <p:sp>
        <p:nvSpPr>
          <p:cNvPr id="16" name="Title 1">
            <a:extLst>
              <a:ext uri="{FF2B5EF4-FFF2-40B4-BE49-F238E27FC236}">
                <a16:creationId xmlns:a16="http://schemas.microsoft.com/office/drawing/2014/main" id="{38BEB617-516B-C249-8FE5-7BA549031011}"/>
              </a:ext>
            </a:extLst>
          </p:cNvPr>
          <p:cNvSpPr>
            <a:spLocks noGrp="1"/>
          </p:cNvSpPr>
          <p:nvPr>
            <p:ph type="title" hasCustomPrompt="1"/>
          </p:nvPr>
        </p:nvSpPr>
        <p:spPr>
          <a:xfrm>
            <a:off x="502903" y="1975994"/>
            <a:ext cx="7734221" cy="1114494"/>
          </a:xfrm>
          <a:prstGeom prst="rect">
            <a:avLst/>
          </a:prstGeom>
        </p:spPr>
        <p:txBody>
          <a:bodyPr anchor="ctr">
            <a:normAutofit/>
          </a:bodyPr>
          <a:lstStyle>
            <a:lvl1pPr>
              <a:lnSpc>
                <a:spcPct val="90000"/>
              </a:lnSpc>
              <a:defRPr sz="4000" b="1" i="0" spc="0" baseline="0">
                <a:solidFill>
                  <a:schemeClr val="tx1"/>
                </a:solidFill>
                <a:latin typeface="Arial"/>
                <a:cs typeface="Arial"/>
              </a:defRPr>
            </a:lvl1pPr>
          </a:lstStyle>
          <a:p>
            <a:r>
              <a:rPr lang="en-US"/>
              <a:t>Option 2 – Opening Slide – text resizes as content is entered</a:t>
            </a:r>
          </a:p>
        </p:txBody>
      </p:sp>
      <p:sp>
        <p:nvSpPr>
          <p:cNvPr id="17" name="Text Placeholder 19">
            <a:extLst>
              <a:ext uri="{FF2B5EF4-FFF2-40B4-BE49-F238E27FC236}">
                <a16:creationId xmlns:a16="http://schemas.microsoft.com/office/drawing/2014/main" id="{A17B975E-BE6B-3E4A-8B92-9C17B56151B0}"/>
              </a:ext>
            </a:extLst>
          </p:cNvPr>
          <p:cNvSpPr>
            <a:spLocks noGrp="1"/>
          </p:cNvSpPr>
          <p:nvPr>
            <p:ph type="body" sz="quarter" idx="12" hasCustomPrompt="1"/>
          </p:nvPr>
        </p:nvSpPr>
        <p:spPr>
          <a:xfrm>
            <a:off x="530694" y="3264558"/>
            <a:ext cx="7734222" cy="252412"/>
          </a:xfrm>
          <a:prstGeom prst="rect">
            <a:avLst/>
          </a:prstGeom>
        </p:spPr>
        <p:txBody>
          <a:bodyPr anchor="ctr">
            <a:noAutofit/>
          </a:bodyPr>
          <a:lstStyle>
            <a:lvl1pPr marL="0" indent="0">
              <a:buNone/>
              <a:defRPr sz="1800" b="0" spc="0" baseline="0">
                <a:solidFill>
                  <a:schemeClr val="tx1"/>
                </a:solidFill>
                <a:latin typeface="Arial"/>
                <a:cs typeface="Arial"/>
              </a:defRPr>
            </a:lvl1pPr>
          </a:lstStyle>
          <a:p>
            <a:pPr lvl="0"/>
            <a:r>
              <a:rPr lang="en-US"/>
              <a:t>PRESENTER AND TITLE</a:t>
            </a:r>
          </a:p>
        </p:txBody>
      </p:sp>
      <p:sp>
        <p:nvSpPr>
          <p:cNvPr id="9" name="Text Placeholder 19">
            <a:extLst>
              <a:ext uri="{FF2B5EF4-FFF2-40B4-BE49-F238E27FC236}">
                <a16:creationId xmlns:a16="http://schemas.microsoft.com/office/drawing/2014/main" id="{1800061F-0F64-2641-A25C-4FE07FA0159A}"/>
              </a:ext>
            </a:extLst>
          </p:cNvPr>
          <p:cNvSpPr>
            <a:spLocks noGrp="1"/>
          </p:cNvSpPr>
          <p:nvPr>
            <p:ph type="body" sz="quarter" idx="11" hasCustomPrompt="1"/>
          </p:nvPr>
        </p:nvSpPr>
        <p:spPr>
          <a:xfrm>
            <a:off x="2988296" y="253569"/>
            <a:ext cx="5842227" cy="252412"/>
          </a:xfrm>
          <a:prstGeom prst="rect">
            <a:avLst/>
          </a:prstGeom>
        </p:spPr>
        <p:txBody>
          <a:bodyPr anchor="ctr">
            <a:noAutofit/>
          </a:bodyPr>
          <a:lstStyle>
            <a:lvl1pPr marL="0" indent="0" algn="r">
              <a:buNone/>
              <a:defRPr sz="1400" b="0" spc="0" baseline="0">
                <a:solidFill>
                  <a:schemeClr val="tx1"/>
                </a:solidFill>
                <a:latin typeface="Arial"/>
                <a:cs typeface="Arial"/>
              </a:defRPr>
            </a:lvl1pPr>
          </a:lstStyle>
          <a:p>
            <a:pPr lvl="0"/>
            <a:r>
              <a:rPr lang="en-US"/>
              <a:t>SUBHEAD OR NAME OF DEPARTMENT, PROGRAM OR UNIT</a:t>
            </a:r>
          </a:p>
        </p:txBody>
      </p:sp>
    </p:spTree>
    <p:extLst>
      <p:ext uri="{BB962C8B-B14F-4D97-AF65-F5344CB8AC3E}">
        <p14:creationId xmlns:p14="http://schemas.microsoft.com/office/powerpoint/2010/main" val="32599766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page">
    <p:bg>
      <p:bgPr>
        <a:solidFill>
          <a:schemeClr val="tx1">
            <a:lumMod val="85000"/>
            <a:lumOff val="15000"/>
          </a:schemeClr>
        </a:solidFill>
        <a:effectLst/>
      </p:bgPr>
    </p:bg>
    <p:spTree>
      <p:nvGrpSpPr>
        <p:cNvPr id="1" name=""/>
        <p:cNvGrpSpPr/>
        <p:nvPr/>
      </p:nvGrpSpPr>
      <p:grpSpPr>
        <a:xfrm>
          <a:off x="0" y="0"/>
          <a:ext cx="0" cy="0"/>
          <a:chOff x="0" y="0"/>
          <a:chExt cx="0" cy="0"/>
        </a:xfrm>
      </p:grpSpPr>
      <p:sp>
        <p:nvSpPr>
          <p:cNvPr id="6" name="Rectangle 5"/>
          <p:cNvSpPr/>
          <p:nvPr userDrawn="1"/>
        </p:nvSpPr>
        <p:spPr>
          <a:xfrm>
            <a:off x="633304" y="-648376"/>
            <a:ext cx="733465" cy="2367520"/>
          </a:xfrm>
          <a:prstGeom prst="rect">
            <a:avLst/>
          </a:prstGeom>
          <a:solidFill>
            <a:srgbClr val="99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2425" y="581278"/>
            <a:ext cx="1289146" cy="1415797"/>
          </a:xfrm>
          <a:prstGeom prst="rect">
            <a:avLst/>
          </a:prstGeom>
        </p:spPr>
      </p:pic>
      <p:sp>
        <p:nvSpPr>
          <p:cNvPr id="12" name="Rectangle 11">
            <a:extLst>
              <a:ext uri="{FF2B5EF4-FFF2-40B4-BE49-F238E27FC236}">
                <a16:creationId xmlns:a16="http://schemas.microsoft.com/office/drawing/2014/main" id="{BA4CDEAE-A72C-6745-AF68-F4D3AFBE4BD4}"/>
              </a:ext>
            </a:extLst>
          </p:cNvPr>
          <p:cNvSpPr/>
          <p:nvPr userDrawn="1"/>
        </p:nvSpPr>
        <p:spPr>
          <a:xfrm>
            <a:off x="-30788" y="4650465"/>
            <a:ext cx="9228667" cy="540015"/>
          </a:xfrm>
          <a:prstGeom prst="rect">
            <a:avLst/>
          </a:prstGeom>
          <a:solidFill>
            <a:srgbClr val="69030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F8ED37B-660D-B140-BE36-7D07837A2CC9}"/>
              </a:ext>
            </a:extLst>
          </p:cNvPr>
          <p:cNvSpPr/>
          <p:nvPr userDrawn="1"/>
        </p:nvSpPr>
        <p:spPr>
          <a:xfrm>
            <a:off x="-30788" y="4650466"/>
            <a:ext cx="9228667" cy="501771"/>
          </a:xfrm>
          <a:prstGeom prst="rect">
            <a:avLst/>
          </a:prstGeom>
          <a:solidFill>
            <a:srgbClr val="69030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ED42028F-4BED-E643-AAE4-ABF5BDB8083F}"/>
              </a:ext>
            </a:extLst>
          </p:cNvPr>
          <p:cNvSpPr txBox="1"/>
          <p:nvPr userDrawn="1"/>
        </p:nvSpPr>
        <p:spPr>
          <a:xfrm>
            <a:off x="2576311" y="4704060"/>
            <a:ext cx="6159437" cy="338554"/>
          </a:xfrm>
          <a:prstGeom prst="rect">
            <a:avLst/>
          </a:prstGeom>
          <a:noFill/>
        </p:spPr>
        <p:txBody>
          <a:bodyPr wrap="square" rtlCol="0" anchor="ctr">
            <a:spAutoFit/>
          </a:bodyPr>
          <a:lstStyle/>
          <a:p>
            <a:pPr algn="r"/>
            <a:r>
              <a:rPr lang="en-US" sz="1600" b="1">
                <a:solidFill>
                  <a:schemeClr val="bg1"/>
                </a:solidFill>
              </a:rPr>
              <a:t>INDIANA UNIVERSITY SCHOOL OF MEDICINE</a:t>
            </a:r>
          </a:p>
        </p:txBody>
      </p:sp>
      <p:sp>
        <p:nvSpPr>
          <p:cNvPr id="15" name="Text Placeholder 19">
            <a:extLst>
              <a:ext uri="{FF2B5EF4-FFF2-40B4-BE49-F238E27FC236}">
                <a16:creationId xmlns:a16="http://schemas.microsoft.com/office/drawing/2014/main" id="{C9A91140-A017-E042-AACE-3BC11888B624}"/>
              </a:ext>
            </a:extLst>
          </p:cNvPr>
          <p:cNvSpPr>
            <a:spLocks noGrp="1"/>
          </p:cNvSpPr>
          <p:nvPr>
            <p:ph type="body" sz="quarter" idx="11" hasCustomPrompt="1"/>
          </p:nvPr>
        </p:nvSpPr>
        <p:spPr>
          <a:xfrm>
            <a:off x="2988296" y="253569"/>
            <a:ext cx="5842227" cy="252412"/>
          </a:xfrm>
          <a:prstGeom prst="rect">
            <a:avLst/>
          </a:prstGeom>
        </p:spPr>
        <p:txBody>
          <a:bodyPr anchor="ctr">
            <a:noAutofit/>
          </a:bodyPr>
          <a:lstStyle>
            <a:lvl1pPr marL="0" indent="0" algn="r">
              <a:buNone/>
              <a:defRPr sz="1400" b="0" spc="0" baseline="0">
                <a:solidFill>
                  <a:schemeClr val="bg1"/>
                </a:solidFill>
                <a:latin typeface="Arial"/>
                <a:cs typeface="Arial"/>
              </a:defRPr>
            </a:lvl1pPr>
          </a:lstStyle>
          <a:p>
            <a:pPr lvl="0"/>
            <a:r>
              <a:rPr lang="en-US"/>
              <a:t>SUBHEAD OR NAME OF DEPARTMENT, PROGRAM OR UNIT</a:t>
            </a:r>
          </a:p>
        </p:txBody>
      </p:sp>
      <p:sp>
        <p:nvSpPr>
          <p:cNvPr id="16" name="Title 1">
            <a:extLst>
              <a:ext uri="{FF2B5EF4-FFF2-40B4-BE49-F238E27FC236}">
                <a16:creationId xmlns:a16="http://schemas.microsoft.com/office/drawing/2014/main" id="{38BEB617-516B-C249-8FE5-7BA549031011}"/>
              </a:ext>
            </a:extLst>
          </p:cNvPr>
          <p:cNvSpPr>
            <a:spLocks noGrp="1"/>
          </p:cNvSpPr>
          <p:nvPr>
            <p:ph type="title" hasCustomPrompt="1"/>
          </p:nvPr>
        </p:nvSpPr>
        <p:spPr>
          <a:xfrm>
            <a:off x="502903" y="1975994"/>
            <a:ext cx="7734221" cy="1114494"/>
          </a:xfrm>
          <a:prstGeom prst="rect">
            <a:avLst/>
          </a:prstGeom>
        </p:spPr>
        <p:txBody>
          <a:bodyPr anchor="ctr">
            <a:normAutofit/>
          </a:bodyPr>
          <a:lstStyle>
            <a:lvl1pPr>
              <a:lnSpc>
                <a:spcPct val="90000"/>
              </a:lnSpc>
              <a:defRPr sz="4000" b="1" i="0" spc="0" baseline="0">
                <a:solidFill>
                  <a:schemeClr val="bg1"/>
                </a:solidFill>
                <a:latin typeface="Arial"/>
                <a:cs typeface="Arial"/>
              </a:defRPr>
            </a:lvl1pPr>
          </a:lstStyle>
          <a:p>
            <a:r>
              <a:rPr lang="en-US"/>
              <a:t>Option 3 – Opening Slide – text resizes as content is entered</a:t>
            </a:r>
          </a:p>
        </p:txBody>
      </p:sp>
      <p:sp>
        <p:nvSpPr>
          <p:cNvPr id="17" name="Text Placeholder 19">
            <a:extLst>
              <a:ext uri="{FF2B5EF4-FFF2-40B4-BE49-F238E27FC236}">
                <a16:creationId xmlns:a16="http://schemas.microsoft.com/office/drawing/2014/main" id="{A17B975E-BE6B-3E4A-8B92-9C17B56151B0}"/>
              </a:ext>
            </a:extLst>
          </p:cNvPr>
          <p:cNvSpPr>
            <a:spLocks noGrp="1"/>
          </p:cNvSpPr>
          <p:nvPr>
            <p:ph type="body" sz="quarter" idx="12" hasCustomPrompt="1"/>
          </p:nvPr>
        </p:nvSpPr>
        <p:spPr>
          <a:xfrm>
            <a:off x="530694" y="3264558"/>
            <a:ext cx="7734222" cy="252412"/>
          </a:xfrm>
          <a:prstGeom prst="rect">
            <a:avLst/>
          </a:prstGeom>
        </p:spPr>
        <p:txBody>
          <a:bodyPr anchor="ctr">
            <a:noAutofit/>
          </a:bodyPr>
          <a:lstStyle>
            <a:lvl1pPr marL="0" indent="0">
              <a:buNone/>
              <a:defRPr sz="1800" b="0" spc="0" baseline="0">
                <a:solidFill>
                  <a:schemeClr val="bg1"/>
                </a:solidFill>
                <a:latin typeface="Arial"/>
                <a:cs typeface="Arial"/>
              </a:defRPr>
            </a:lvl1pPr>
          </a:lstStyle>
          <a:p>
            <a:pPr lvl="0"/>
            <a:r>
              <a:rPr lang="en-US"/>
              <a:t>PRESENTER AND TITLE</a:t>
            </a:r>
          </a:p>
        </p:txBody>
      </p:sp>
    </p:spTree>
    <p:extLst>
      <p:ext uri="{BB962C8B-B14F-4D97-AF65-F5344CB8AC3E}">
        <p14:creationId xmlns:p14="http://schemas.microsoft.com/office/powerpoint/2010/main" val="12566538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Section Header">
    <p:bg>
      <p:bgPr>
        <a:solidFill>
          <a:srgbClr val="ACA39A"/>
        </a:solidFill>
        <a:effectLst/>
      </p:bgPr>
    </p:bg>
    <p:spTree>
      <p:nvGrpSpPr>
        <p:cNvPr id="1" name=""/>
        <p:cNvGrpSpPr/>
        <p:nvPr/>
      </p:nvGrpSpPr>
      <p:grpSpPr>
        <a:xfrm>
          <a:off x="0" y="0"/>
          <a:ext cx="0" cy="0"/>
          <a:chOff x="0" y="0"/>
          <a:chExt cx="0" cy="0"/>
        </a:xfrm>
      </p:grpSpPr>
      <p:sp>
        <p:nvSpPr>
          <p:cNvPr id="2" name="TextBox 1"/>
          <p:cNvSpPr txBox="1"/>
          <p:nvPr userDrawn="1"/>
        </p:nvSpPr>
        <p:spPr>
          <a:xfrm>
            <a:off x="1378689" y="2390509"/>
            <a:ext cx="184666" cy="369332"/>
          </a:xfrm>
          <a:prstGeom prst="rect">
            <a:avLst/>
          </a:prstGeom>
          <a:noFill/>
        </p:spPr>
        <p:txBody>
          <a:bodyPr wrap="none" rtlCol="0">
            <a:spAutoFit/>
          </a:bodyPr>
          <a:lstStyle/>
          <a:p>
            <a:endParaRPr lang="en-US"/>
          </a:p>
        </p:txBody>
      </p:sp>
      <p:sp>
        <p:nvSpPr>
          <p:cNvPr id="10" name="TextBox 9"/>
          <p:cNvSpPr txBox="1"/>
          <p:nvPr userDrawn="1"/>
        </p:nvSpPr>
        <p:spPr>
          <a:xfrm>
            <a:off x="1378689" y="2390509"/>
            <a:ext cx="184666" cy="369332"/>
          </a:xfrm>
          <a:prstGeom prst="rect">
            <a:avLst/>
          </a:prstGeom>
          <a:noFill/>
        </p:spPr>
        <p:txBody>
          <a:bodyPr wrap="none" rtlCol="0">
            <a:spAutoFit/>
          </a:bodyPr>
          <a:lstStyle/>
          <a:p>
            <a:endParaRPr lang="en-US"/>
          </a:p>
        </p:txBody>
      </p:sp>
      <p:sp>
        <p:nvSpPr>
          <p:cNvPr id="11" name="TextBox 10"/>
          <p:cNvSpPr txBox="1"/>
          <p:nvPr userDrawn="1"/>
        </p:nvSpPr>
        <p:spPr>
          <a:xfrm>
            <a:off x="1378689" y="2390509"/>
            <a:ext cx="184666" cy="369332"/>
          </a:xfrm>
          <a:prstGeom prst="rect">
            <a:avLst/>
          </a:prstGeom>
          <a:noFill/>
        </p:spPr>
        <p:txBody>
          <a:bodyPr wrap="none" rtlCol="0">
            <a:spAutoFit/>
          </a:bodyPr>
          <a:lstStyle/>
          <a:p>
            <a:endParaRPr lang="en-US"/>
          </a:p>
        </p:txBody>
      </p:sp>
      <p:sp>
        <p:nvSpPr>
          <p:cNvPr id="14" name="Title 13"/>
          <p:cNvSpPr>
            <a:spLocks noGrp="1"/>
          </p:cNvSpPr>
          <p:nvPr>
            <p:ph type="title" hasCustomPrompt="1"/>
          </p:nvPr>
        </p:nvSpPr>
        <p:spPr>
          <a:xfrm>
            <a:off x="506694" y="2274522"/>
            <a:ext cx="6802482" cy="656910"/>
          </a:xfrm>
          <a:prstGeom prst="rect">
            <a:avLst/>
          </a:prstGeom>
        </p:spPr>
        <p:txBody>
          <a:bodyPr anchor="ctr">
            <a:noAutofit/>
          </a:bodyPr>
          <a:lstStyle>
            <a:lvl1pPr>
              <a:defRPr sz="4000" b="1" i="0" spc="0" baseline="0">
                <a:solidFill>
                  <a:schemeClr val="tx1"/>
                </a:solidFill>
                <a:latin typeface="Arial"/>
                <a:cs typeface="Arial"/>
              </a:defRPr>
            </a:lvl1pPr>
          </a:lstStyle>
          <a:p>
            <a:r>
              <a:rPr lang="en-US"/>
              <a:t>Section Heading</a:t>
            </a:r>
          </a:p>
        </p:txBody>
      </p:sp>
      <p:sp>
        <p:nvSpPr>
          <p:cNvPr id="20" name="Text Placeholder 19"/>
          <p:cNvSpPr>
            <a:spLocks noGrp="1"/>
          </p:cNvSpPr>
          <p:nvPr>
            <p:ph type="body" sz="quarter" idx="10" hasCustomPrompt="1"/>
          </p:nvPr>
        </p:nvSpPr>
        <p:spPr>
          <a:xfrm>
            <a:off x="526131" y="2032786"/>
            <a:ext cx="3700462" cy="252412"/>
          </a:xfrm>
          <a:prstGeom prst="rect">
            <a:avLst/>
          </a:prstGeom>
        </p:spPr>
        <p:txBody>
          <a:bodyPr anchor="ctr">
            <a:noAutofit/>
          </a:bodyPr>
          <a:lstStyle>
            <a:lvl1pPr marL="0" indent="0">
              <a:buNone/>
              <a:defRPr sz="1400" b="1" i="0" spc="50" baseline="0">
                <a:solidFill>
                  <a:schemeClr val="tx1"/>
                </a:solidFill>
                <a:latin typeface="Arial"/>
                <a:cs typeface="Arial"/>
              </a:defRPr>
            </a:lvl1pPr>
          </a:lstStyle>
          <a:p>
            <a:pPr lvl="0"/>
            <a:r>
              <a:rPr lang="en-US"/>
              <a:t>SECTION NUMBER OR SUBTITLE</a:t>
            </a:r>
          </a:p>
        </p:txBody>
      </p:sp>
      <p:sp>
        <p:nvSpPr>
          <p:cNvPr id="4" name="Rectangle 3"/>
          <p:cNvSpPr/>
          <p:nvPr userDrawn="1"/>
        </p:nvSpPr>
        <p:spPr>
          <a:xfrm>
            <a:off x="-14942" y="2032000"/>
            <a:ext cx="148614" cy="836706"/>
          </a:xfrm>
          <a:prstGeom prst="rect">
            <a:avLst/>
          </a:prstGeom>
          <a:solidFill>
            <a:srgbClr val="99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6" name="Group 15">
            <a:extLst>
              <a:ext uri="{FF2B5EF4-FFF2-40B4-BE49-F238E27FC236}">
                <a16:creationId xmlns:a16="http://schemas.microsoft.com/office/drawing/2014/main" id="{FD999E8A-87E3-6C4B-ABCB-DFCF83254878}"/>
              </a:ext>
            </a:extLst>
          </p:cNvPr>
          <p:cNvGrpSpPr/>
          <p:nvPr userDrawn="1"/>
        </p:nvGrpSpPr>
        <p:grpSpPr>
          <a:xfrm>
            <a:off x="-30788" y="4298510"/>
            <a:ext cx="9228667" cy="853727"/>
            <a:chOff x="-30788" y="4298510"/>
            <a:chExt cx="9228667" cy="853727"/>
          </a:xfrm>
        </p:grpSpPr>
        <p:sp>
          <p:nvSpPr>
            <p:cNvPr id="17" name="Rectangle 16">
              <a:extLst>
                <a:ext uri="{FF2B5EF4-FFF2-40B4-BE49-F238E27FC236}">
                  <a16:creationId xmlns:a16="http://schemas.microsoft.com/office/drawing/2014/main" id="{238A2E75-148C-1248-B56B-A0880FA34210}"/>
                </a:ext>
              </a:extLst>
            </p:cNvPr>
            <p:cNvSpPr/>
            <p:nvPr userDrawn="1"/>
          </p:nvSpPr>
          <p:spPr>
            <a:xfrm>
              <a:off x="-30788" y="4650466"/>
              <a:ext cx="9228667" cy="501771"/>
            </a:xfrm>
            <a:prstGeom prst="rect">
              <a:avLst/>
            </a:prstGeom>
            <a:solidFill>
              <a:srgbClr val="69030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F84F34C6-1F9F-AA48-92F2-401878F4D395}"/>
                </a:ext>
              </a:extLst>
            </p:cNvPr>
            <p:cNvSpPr txBox="1"/>
            <p:nvPr userDrawn="1"/>
          </p:nvSpPr>
          <p:spPr>
            <a:xfrm>
              <a:off x="2576311" y="4704060"/>
              <a:ext cx="6159437" cy="338554"/>
            </a:xfrm>
            <a:prstGeom prst="rect">
              <a:avLst/>
            </a:prstGeom>
            <a:noFill/>
          </p:spPr>
          <p:txBody>
            <a:bodyPr wrap="square" rtlCol="0" anchor="ctr">
              <a:spAutoFit/>
            </a:bodyPr>
            <a:lstStyle/>
            <a:p>
              <a:pPr algn="r"/>
              <a:r>
                <a:rPr lang="en-US" sz="1600" b="1">
                  <a:solidFill>
                    <a:schemeClr val="bg1"/>
                  </a:solidFill>
                </a:rPr>
                <a:t>INDIANA UNIVERSITY SCHOOL OF MEDICINE</a:t>
              </a:r>
            </a:p>
          </p:txBody>
        </p:sp>
        <p:grpSp>
          <p:nvGrpSpPr>
            <p:cNvPr id="19" name="Group 18">
              <a:extLst>
                <a:ext uri="{FF2B5EF4-FFF2-40B4-BE49-F238E27FC236}">
                  <a16:creationId xmlns:a16="http://schemas.microsoft.com/office/drawing/2014/main" id="{BB4E4298-2473-394D-B497-59D1618497EB}"/>
                </a:ext>
              </a:extLst>
            </p:cNvPr>
            <p:cNvGrpSpPr/>
            <p:nvPr userDrawn="1"/>
          </p:nvGrpSpPr>
          <p:grpSpPr>
            <a:xfrm>
              <a:off x="422970" y="4298510"/>
              <a:ext cx="725830" cy="853727"/>
              <a:chOff x="422970" y="4298510"/>
              <a:chExt cx="725830" cy="853727"/>
            </a:xfrm>
          </p:grpSpPr>
          <p:sp>
            <p:nvSpPr>
              <p:cNvPr id="21" name="Rectangle 20">
                <a:extLst>
                  <a:ext uri="{FF2B5EF4-FFF2-40B4-BE49-F238E27FC236}">
                    <a16:creationId xmlns:a16="http://schemas.microsoft.com/office/drawing/2014/main" id="{DE0CA54A-3A83-A04B-BA02-C9EA07FAF4EE}"/>
                  </a:ext>
                </a:extLst>
              </p:cNvPr>
              <p:cNvSpPr/>
              <p:nvPr userDrawn="1"/>
            </p:nvSpPr>
            <p:spPr>
              <a:xfrm>
                <a:off x="583872" y="4456709"/>
                <a:ext cx="407139" cy="695528"/>
              </a:xfrm>
              <a:prstGeom prst="rect">
                <a:avLst/>
              </a:prstGeom>
              <a:solidFill>
                <a:srgbClr val="99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22" name="Picture 21">
                <a:extLst>
                  <a:ext uri="{FF2B5EF4-FFF2-40B4-BE49-F238E27FC236}">
                    <a16:creationId xmlns:a16="http://schemas.microsoft.com/office/drawing/2014/main" id="{B066C393-1D04-3B4A-A36D-C9461F0FFF6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2970" y="4298510"/>
                <a:ext cx="725830" cy="797138"/>
              </a:xfrm>
              <a:prstGeom prst="rect">
                <a:avLst/>
              </a:prstGeom>
            </p:spPr>
          </p:pic>
        </p:grpSp>
      </p:grpSp>
    </p:spTree>
    <p:extLst>
      <p:ext uri="{BB962C8B-B14F-4D97-AF65-F5344CB8AC3E}">
        <p14:creationId xmlns:p14="http://schemas.microsoft.com/office/powerpoint/2010/main" val="23547213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rgbClr val="660B13"/>
        </a:solidFill>
        <a:effectLst/>
      </p:bgPr>
    </p:bg>
    <p:spTree>
      <p:nvGrpSpPr>
        <p:cNvPr id="1" name=""/>
        <p:cNvGrpSpPr/>
        <p:nvPr/>
      </p:nvGrpSpPr>
      <p:grpSpPr>
        <a:xfrm>
          <a:off x="0" y="0"/>
          <a:ext cx="0" cy="0"/>
          <a:chOff x="0" y="0"/>
          <a:chExt cx="0" cy="0"/>
        </a:xfrm>
      </p:grpSpPr>
      <p:sp>
        <p:nvSpPr>
          <p:cNvPr id="2" name="TextBox 1"/>
          <p:cNvSpPr txBox="1"/>
          <p:nvPr userDrawn="1"/>
        </p:nvSpPr>
        <p:spPr>
          <a:xfrm>
            <a:off x="1378689" y="2390509"/>
            <a:ext cx="184666" cy="369332"/>
          </a:xfrm>
          <a:prstGeom prst="rect">
            <a:avLst/>
          </a:prstGeom>
          <a:noFill/>
        </p:spPr>
        <p:txBody>
          <a:bodyPr wrap="none" rtlCol="0">
            <a:spAutoFit/>
          </a:bodyPr>
          <a:lstStyle/>
          <a:p>
            <a:endParaRPr lang="en-US"/>
          </a:p>
        </p:txBody>
      </p:sp>
      <p:sp>
        <p:nvSpPr>
          <p:cNvPr id="10" name="TextBox 9"/>
          <p:cNvSpPr txBox="1"/>
          <p:nvPr userDrawn="1"/>
        </p:nvSpPr>
        <p:spPr>
          <a:xfrm>
            <a:off x="1378689" y="2390509"/>
            <a:ext cx="184666" cy="369332"/>
          </a:xfrm>
          <a:prstGeom prst="rect">
            <a:avLst/>
          </a:prstGeom>
          <a:noFill/>
        </p:spPr>
        <p:txBody>
          <a:bodyPr wrap="none" rtlCol="0">
            <a:spAutoFit/>
          </a:bodyPr>
          <a:lstStyle/>
          <a:p>
            <a:endParaRPr lang="en-US"/>
          </a:p>
        </p:txBody>
      </p:sp>
      <p:sp>
        <p:nvSpPr>
          <p:cNvPr id="11" name="TextBox 10"/>
          <p:cNvSpPr txBox="1"/>
          <p:nvPr userDrawn="1"/>
        </p:nvSpPr>
        <p:spPr>
          <a:xfrm>
            <a:off x="1378689" y="2390509"/>
            <a:ext cx="184666" cy="369332"/>
          </a:xfrm>
          <a:prstGeom prst="rect">
            <a:avLst/>
          </a:prstGeom>
          <a:noFill/>
        </p:spPr>
        <p:txBody>
          <a:bodyPr wrap="none" rtlCol="0">
            <a:spAutoFit/>
          </a:bodyPr>
          <a:lstStyle/>
          <a:p>
            <a:endParaRPr lang="en-US"/>
          </a:p>
        </p:txBody>
      </p:sp>
      <p:sp>
        <p:nvSpPr>
          <p:cNvPr id="14" name="Title 13"/>
          <p:cNvSpPr>
            <a:spLocks noGrp="1"/>
          </p:cNvSpPr>
          <p:nvPr>
            <p:ph type="title" hasCustomPrompt="1"/>
          </p:nvPr>
        </p:nvSpPr>
        <p:spPr>
          <a:xfrm>
            <a:off x="506694" y="2274522"/>
            <a:ext cx="6802482" cy="656910"/>
          </a:xfrm>
          <a:prstGeom prst="rect">
            <a:avLst/>
          </a:prstGeom>
        </p:spPr>
        <p:txBody>
          <a:bodyPr anchor="ctr">
            <a:noAutofit/>
          </a:bodyPr>
          <a:lstStyle>
            <a:lvl1pPr>
              <a:defRPr sz="4000" b="1" i="0" spc="0" baseline="0">
                <a:solidFill>
                  <a:srgbClr val="FFFFFF"/>
                </a:solidFill>
                <a:latin typeface="Arial"/>
                <a:cs typeface="Arial"/>
              </a:defRPr>
            </a:lvl1pPr>
          </a:lstStyle>
          <a:p>
            <a:r>
              <a:rPr lang="en-US"/>
              <a:t>Section Heading</a:t>
            </a:r>
          </a:p>
        </p:txBody>
      </p:sp>
      <p:sp>
        <p:nvSpPr>
          <p:cNvPr id="20" name="Text Placeholder 19"/>
          <p:cNvSpPr>
            <a:spLocks noGrp="1"/>
          </p:cNvSpPr>
          <p:nvPr>
            <p:ph type="body" sz="quarter" idx="10" hasCustomPrompt="1"/>
          </p:nvPr>
        </p:nvSpPr>
        <p:spPr>
          <a:xfrm>
            <a:off x="526131" y="2032786"/>
            <a:ext cx="3700462" cy="252412"/>
          </a:xfrm>
          <a:prstGeom prst="rect">
            <a:avLst/>
          </a:prstGeom>
        </p:spPr>
        <p:txBody>
          <a:bodyPr anchor="ctr">
            <a:noAutofit/>
          </a:bodyPr>
          <a:lstStyle>
            <a:lvl1pPr marL="0" indent="0">
              <a:buNone/>
              <a:defRPr sz="1400" b="1" i="0" spc="50" baseline="0">
                <a:solidFill>
                  <a:srgbClr val="A6A6A6"/>
                </a:solidFill>
                <a:latin typeface="Arial"/>
                <a:cs typeface="Arial"/>
              </a:defRPr>
            </a:lvl1pPr>
          </a:lstStyle>
          <a:p>
            <a:pPr lvl="0"/>
            <a:r>
              <a:rPr lang="en-US"/>
              <a:t>SECTION NUMBER OR SUBTITLE</a:t>
            </a:r>
          </a:p>
        </p:txBody>
      </p:sp>
      <p:sp>
        <p:nvSpPr>
          <p:cNvPr id="4" name="Rectangle 3"/>
          <p:cNvSpPr/>
          <p:nvPr userDrawn="1"/>
        </p:nvSpPr>
        <p:spPr>
          <a:xfrm>
            <a:off x="-14942" y="2032000"/>
            <a:ext cx="148614" cy="836706"/>
          </a:xfrm>
          <a:prstGeom prst="rect">
            <a:avLst/>
          </a:prstGeom>
          <a:solidFill>
            <a:srgbClr val="99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6CE92844-5432-AA47-9FC3-157F0E3989E3}"/>
              </a:ext>
            </a:extLst>
          </p:cNvPr>
          <p:cNvGrpSpPr/>
          <p:nvPr userDrawn="1"/>
        </p:nvGrpSpPr>
        <p:grpSpPr>
          <a:xfrm>
            <a:off x="-30788" y="4298510"/>
            <a:ext cx="9228667" cy="853727"/>
            <a:chOff x="-30788" y="4298510"/>
            <a:chExt cx="9228667" cy="853727"/>
          </a:xfrm>
        </p:grpSpPr>
        <p:sp>
          <p:nvSpPr>
            <p:cNvPr id="13" name="Rectangle 12">
              <a:extLst>
                <a:ext uri="{FF2B5EF4-FFF2-40B4-BE49-F238E27FC236}">
                  <a16:creationId xmlns:a16="http://schemas.microsoft.com/office/drawing/2014/main" id="{C319ED4B-0453-FC4B-864C-901DEECE2F34}"/>
                </a:ext>
              </a:extLst>
            </p:cNvPr>
            <p:cNvSpPr/>
            <p:nvPr userDrawn="1"/>
          </p:nvSpPr>
          <p:spPr>
            <a:xfrm>
              <a:off x="-30788" y="4650466"/>
              <a:ext cx="9228667" cy="501771"/>
            </a:xfrm>
            <a:prstGeom prst="rect">
              <a:avLst/>
            </a:prstGeom>
            <a:solidFill>
              <a:srgbClr val="69030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A5B59AD9-99C6-4642-AACC-44F4B0D3A47C}"/>
                </a:ext>
              </a:extLst>
            </p:cNvPr>
            <p:cNvSpPr txBox="1"/>
            <p:nvPr userDrawn="1"/>
          </p:nvSpPr>
          <p:spPr>
            <a:xfrm>
              <a:off x="2576311" y="4704060"/>
              <a:ext cx="6159437" cy="338554"/>
            </a:xfrm>
            <a:prstGeom prst="rect">
              <a:avLst/>
            </a:prstGeom>
            <a:noFill/>
          </p:spPr>
          <p:txBody>
            <a:bodyPr wrap="square" rtlCol="0" anchor="ctr">
              <a:spAutoFit/>
            </a:bodyPr>
            <a:lstStyle/>
            <a:p>
              <a:pPr algn="r"/>
              <a:r>
                <a:rPr lang="en-US" sz="1600" b="1">
                  <a:solidFill>
                    <a:schemeClr val="bg1"/>
                  </a:solidFill>
                </a:rPr>
                <a:t>INDIANA UNIVERSITY SCHOOL OF MEDICINE</a:t>
              </a:r>
            </a:p>
          </p:txBody>
        </p:sp>
        <p:grpSp>
          <p:nvGrpSpPr>
            <p:cNvPr id="16" name="Group 15">
              <a:extLst>
                <a:ext uri="{FF2B5EF4-FFF2-40B4-BE49-F238E27FC236}">
                  <a16:creationId xmlns:a16="http://schemas.microsoft.com/office/drawing/2014/main" id="{4D1BAF2D-D90C-9046-A414-36725E6FFE51}"/>
                </a:ext>
              </a:extLst>
            </p:cNvPr>
            <p:cNvGrpSpPr/>
            <p:nvPr userDrawn="1"/>
          </p:nvGrpSpPr>
          <p:grpSpPr>
            <a:xfrm>
              <a:off x="422970" y="4298510"/>
              <a:ext cx="725830" cy="853727"/>
              <a:chOff x="422970" y="4298510"/>
              <a:chExt cx="725830" cy="853727"/>
            </a:xfrm>
          </p:grpSpPr>
          <p:sp>
            <p:nvSpPr>
              <p:cNvPr id="17" name="Rectangle 16">
                <a:extLst>
                  <a:ext uri="{FF2B5EF4-FFF2-40B4-BE49-F238E27FC236}">
                    <a16:creationId xmlns:a16="http://schemas.microsoft.com/office/drawing/2014/main" id="{DD14026D-0215-0A48-8182-2F16D5B1FC53}"/>
                  </a:ext>
                </a:extLst>
              </p:cNvPr>
              <p:cNvSpPr/>
              <p:nvPr userDrawn="1"/>
            </p:nvSpPr>
            <p:spPr>
              <a:xfrm>
                <a:off x="583872" y="4456709"/>
                <a:ext cx="407139" cy="695528"/>
              </a:xfrm>
              <a:prstGeom prst="rect">
                <a:avLst/>
              </a:prstGeom>
              <a:solidFill>
                <a:srgbClr val="99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8" name="Picture 17">
                <a:extLst>
                  <a:ext uri="{FF2B5EF4-FFF2-40B4-BE49-F238E27FC236}">
                    <a16:creationId xmlns:a16="http://schemas.microsoft.com/office/drawing/2014/main" id="{92D5B06C-F6DF-0842-ABED-1C3D8078F57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2970" y="4298510"/>
                <a:ext cx="725830" cy="797138"/>
              </a:xfrm>
              <a:prstGeom prst="rect">
                <a:avLst/>
              </a:prstGeom>
            </p:spPr>
          </p:pic>
        </p:grpSp>
      </p:grpSp>
    </p:spTree>
    <p:extLst>
      <p:ext uri="{BB962C8B-B14F-4D97-AF65-F5344CB8AC3E}">
        <p14:creationId xmlns:p14="http://schemas.microsoft.com/office/powerpoint/2010/main" val="3457854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only: whit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60499" y="510282"/>
            <a:ext cx="8004391" cy="699065"/>
          </a:xfrm>
          <a:prstGeom prst="rect">
            <a:avLst/>
          </a:prstGeom>
        </p:spPr>
        <p:txBody>
          <a:bodyPr>
            <a:normAutofit/>
          </a:bodyPr>
          <a:lstStyle>
            <a:lvl1pPr>
              <a:defRPr sz="3000" b="1" i="0" cap="none" spc="0">
                <a:solidFill>
                  <a:srgbClr val="404041"/>
                </a:solidFill>
                <a:latin typeface="Arial"/>
                <a:cs typeface="Arial"/>
              </a:defRPr>
            </a:lvl1pPr>
          </a:lstStyle>
          <a:p>
            <a:r>
              <a:rPr lang="en-US"/>
              <a:t>Click to edit master title style</a:t>
            </a:r>
          </a:p>
        </p:txBody>
      </p:sp>
      <p:sp>
        <p:nvSpPr>
          <p:cNvPr id="5" name="Rectangle 4"/>
          <p:cNvSpPr/>
          <p:nvPr userDrawn="1"/>
        </p:nvSpPr>
        <p:spPr>
          <a:xfrm>
            <a:off x="0" y="604610"/>
            <a:ext cx="82664" cy="387197"/>
          </a:xfrm>
          <a:prstGeom prst="rect">
            <a:avLst/>
          </a:prstGeom>
          <a:solidFill>
            <a:srgbClr val="99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Text Placeholder 19"/>
          <p:cNvSpPr>
            <a:spLocks noGrp="1"/>
          </p:cNvSpPr>
          <p:nvPr>
            <p:ph type="body" sz="quarter" idx="10" hasCustomPrompt="1"/>
          </p:nvPr>
        </p:nvSpPr>
        <p:spPr>
          <a:xfrm>
            <a:off x="4833956" y="179431"/>
            <a:ext cx="3700462" cy="252412"/>
          </a:xfrm>
          <a:prstGeom prst="rect">
            <a:avLst/>
          </a:prstGeom>
        </p:spPr>
        <p:txBody>
          <a:bodyPr>
            <a:noAutofit/>
          </a:bodyPr>
          <a:lstStyle>
            <a:lvl1pPr marL="0" indent="0" algn="r">
              <a:buNone/>
              <a:defRPr sz="1100" b="0" i="0" spc="0" baseline="0">
                <a:solidFill>
                  <a:schemeClr val="tx1"/>
                </a:solidFill>
                <a:latin typeface="Arial"/>
                <a:cs typeface="Arial"/>
              </a:defRPr>
            </a:lvl1pPr>
          </a:lstStyle>
          <a:p>
            <a:pPr lvl="0"/>
            <a:r>
              <a:rPr lang="en-US"/>
              <a:t>SECTION TITLE OR SUBTITLE</a:t>
            </a:r>
          </a:p>
        </p:txBody>
      </p:sp>
      <p:sp>
        <p:nvSpPr>
          <p:cNvPr id="4" name="TextBox 3"/>
          <p:cNvSpPr txBox="1"/>
          <p:nvPr userDrawn="1"/>
        </p:nvSpPr>
        <p:spPr>
          <a:xfrm>
            <a:off x="3556000" y="3541059"/>
            <a:ext cx="184666" cy="369332"/>
          </a:xfrm>
          <a:prstGeom prst="rect">
            <a:avLst/>
          </a:prstGeom>
          <a:noFill/>
        </p:spPr>
        <p:txBody>
          <a:bodyPr wrap="none" rtlCol="0">
            <a:spAutoFit/>
          </a:bodyPr>
          <a:lstStyle/>
          <a:p>
            <a:endParaRPr lang="en-US"/>
          </a:p>
        </p:txBody>
      </p:sp>
      <p:sp>
        <p:nvSpPr>
          <p:cNvPr id="7" name="Text Placeholder 2"/>
          <p:cNvSpPr>
            <a:spLocks noGrp="1"/>
          </p:cNvSpPr>
          <p:nvPr>
            <p:ph idx="1" hasCustomPrompt="1"/>
          </p:nvPr>
        </p:nvSpPr>
        <p:spPr>
          <a:xfrm>
            <a:off x="366426" y="1322876"/>
            <a:ext cx="8015594" cy="2810633"/>
          </a:xfrm>
          <a:prstGeom prst="rect">
            <a:avLst/>
          </a:prstGeom>
        </p:spPr>
        <p:txBody>
          <a:bodyPr vert="horz" lIns="91440" tIns="45720" rIns="91440" bIns="45720" rtlCol="0">
            <a:normAutofit/>
          </a:bodyPr>
          <a:lstStyle>
            <a:lvl1pPr marL="342900" marR="0" indent="-342900" algn="l" defTabSz="457200" rtl="0" eaLnBrk="1" fontAlgn="auto" latinLnBrk="0" hangingPunct="1">
              <a:lnSpc>
                <a:spcPct val="100000"/>
              </a:lnSpc>
              <a:spcBef>
                <a:spcPts val="0"/>
              </a:spcBef>
              <a:spcAft>
                <a:spcPts val="1800"/>
              </a:spcAft>
              <a:buClr>
                <a:schemeClr val="tx1">
                  <a:lumMod val="50000"/>
                  <a:lumOff val="50000"/>
                </a:schemeClr>
              </a:buClr>
              <a:buSzPct val="100000"/>
              <a:buFont typeface="+mj-lt"/>
              <a:buAutoNum type="arabicPeriod"/>
              <a:tabLst/>
              <a:defRPr sz="1800">
                <a:solidFill>
                  <a:srgbClr val="404041"/>
                </a:solidFill>
                <a:latin typeface="Arial"/>
                <a:cs typeface="Arial"/>
              </a:defRPr>
            </a:lvl1pPr>
            <a:lvl2pPr>
              <a:lnSpc>
                <a:spcPct val="100000"/>
              </a:lnSpc>
              <a:defRPr sz="1600">
                <a:solidFill>
                  <a:srgbClr val="404041"/>
                </a:solidFill>
                <a:latin typeface="Arial"/>
                <a:cs typeface="Arial"/>
              </a:defRPr>
            </a:lvl2pPr>
            <a:lvl3pPr>
              <a:lnSpc>
                <a:spcPct val="100000"/>
              </a:lnSpc>
              <a:defRPr sz="1600">
                <a:solidFill>
                  <a:srgbClr val="404041"/>
                </a:solidFill>
                <a:latin typeface="Arial"/>
                <a:cs typeface="Arial"/>
              </a:defRPr>
            </a:lvl3pPr>
            <a:lvl4pPr>
              <a:lnSpc>
                <a:spcPct val="100000"/>
              </a:lnSpc>
              <a:defRPr sz="1600">
                <a:solidFill>
                  <a:srgbClr val="404041"/>
                </a:solidFill>
                <a:latin typeface="Arial"/>
                <a:cs typeface="Arial"/>
              </a:defRPr>
            </a:lvl4pPr>
            <a:lvl5pPr>
              <a:lnSpc>
                <a:spcPct val="100000"/>
              </a:lnSpc>
              <a:defRPr sz="1600">
                <a:solidFill>
                  <a:srgbClr val="404041"/>
                </a:solidFill>
                <a:latin typeface="Arial"/>
                <a:cs typeface="Arial"/>
              </a:defRPr>
            </a:lvl5pPr>
          </a:lstStyle>
          <a:p>
            <a:pPr lvl="0"/>
            <a:r>
              <a:rPr lang="en-US"/>
              <a:t>Click to edit master subtitle style</a:t>
            </a:r>
          </a:p>
        </p:txBody>
      </p:sp>
      <p:grpSp>
        <p:nvGrpSpPr>
          <p:cNvPr id="9" name="Group 8">
            <a:extLst>
              <a:ext uri="{FF2B5EF4-FFF2-40B4-BE49-F238E27FC236}">
                <a16:creationId xmlns:a16="http://schemas.microsoft.com/office/drawing/2014/main" id="{0B3A402F-84DE-3648-943C-F947B742644A}"/>
              </a:ext>
            </a:extLst>
          </p:cNvPr>
          <p:cNvGrpSpPr/>
          <p:nvPr userDrawn="1"/>
        </p:nvGrpSpPr>
        <p:grpSpPr>
          <a:xfrm>
            <a:off x="-30788" y="4298510"/>
            <a:ext cx="9228667" cy="853727"/>
            <a:chOff x="-30788" y="4298510"/>
            <a:chExt cx="9228667" cy="853727"/>
          </a:xfrm>
        </p:grpSpPr>
        <p:sp>
          <p:nvSpPr>
            <p:cNvPr id="10" name="Rectangle 9">
              <a:extLst>
                <a:ext uri="{FF2B5EF4-FFF2-40B4-BE49-F238E27FC236}">
                  <a16:creationId xmlns:a16="http://schemas.microsoft.com/office/drawing/2014/main" id="{B4E396F1-F31B-F44E-94EB-2D879CB9F1C8}"/>
                </a:ext>
              </a:extLst>
            </p:cNvPr>
            <p:cNvSpPr/>
            <p:nvPr userDrawn="1"/>
          </p:nvSpPr>
          <p:spPr>
            <a:xfrm>
              <a:off x="-30788" y="4650466"/>
              <a:ext cx="9228667" cy="501771"/>
            </a:xfrm>
            <a:prstGeom prst="rect">
              <a:avLst/>
            </a:prstGeom>
            <a:solidFill>
              <a:srgbClr val="69030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BEC012D6-6963-1C4C-82CB-78A98B57306A}"/>
                </a:ext>
              </a:extLst>
            </p:cNvPr>
            <p:cNvSpPr txBox="1"/>
            <p:nvPr userDrawn="1"/>
          </p:nvSpPr>
          <p:spPr>
            <a:xfrm>
              <a:off x="2576311" y="4704060"/>
              <a:ext cx="6159437" cy="338554"/>
            </a:xfrm>
            <a:prstGeom prst="rect">
              <a:avLst/>
            </a:prstGeom>
            <a:noFill/>
          </p:spPr>
          <p:txBody>
            <a:bodyPr wrap="square" rtlCol="0" anchor="ctr">
              <a:spAutoFit/>
            </a:bodyPr>
            <a:lstStyle/>
            <a:p>
              <a:pPr algn="r"/>
              <a:r>
                <a:rPr lang="en-US" sz="1600" b="1">
                  <a:solidFill>
                    <a:schemeClr val="bg1"/>
                  </a:solidFill>
                </a:rPr>
                <a:t>INDIANA UNIVERSITY SCHOOL OF MEDICINE</a:t>
              </a:r>
            </a:p>
          </p:txBody>
        </p:sp>
        <p:grpSp>
          <p:nvGrpSpPr>
            <p:cNvPr id="12" name="Group 11">
              <a:extLst>
                <a:ext uri="{FF2B5EF4-FFF2-40B4-BE49-F238E27FC236}">
                  <a16:creationId xmlns:a16="http://schemas.microsoft.com/office/drawing/2014/main" id="{9FE0A3E8-2C3C-CF46-A1A4-EE6D0BA3FC9D}"/>
                </a:ext>
              </a:extLst>
            </p:cNvPr>
            <p:cNvGrpSpPr/>
            <p:nvPr userDrawn="1"/>
          </p:nvGrpSpPr>
          <p:grpSpPr>
            <a:xfrm>
              <a:off x="422970" y="4298510"/>
              <a:ext cx="725830" cy="853727"/>
              <a:chOff x="422970" y="4298510"/>
              <a:chExt cx="725830" cy="853727"/>
            </a:xfrm>
          </p:grpSpPr>
          <p:sp>
            <p:nvSpPr>
              <p:cNvPr id="14" name="Rectangle 13">
                <a:extLst>
                  <a:ext uri="{FF2B5EF4-FFF2-40B4-BE49-F238E27FC236}">
                    <a16:creationId xmlns:a16="http://schemas.microsoft.com/office/drawing/2014/main" id="{B226430D-4079-4B41-9842-41583BFE0C9D}"/>
                  </a:ext>
                </a:extLst>
              </p:cNvPr>
              <p:cNvSpPr/>
              <p:nvPr userDrawn="1"/>
            </p:nvSpPr>
            <p:spPr>
              <a:xfrm>
                <a:off x="583872" y="4456709"/>
                <a:ext cx="407139" cy="695528"/>
              </a:xfrm>
              <a:prstGeom prst="rect">
                <a:avLst/>
              </a:prstGeom>
              <a:solidFill>
                <a:srgbClr val="99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id="{FEB69E89-B821-FD42-BA2A-E2E3A1CD5BB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2970" y="4298510"/>
                <a:ext cx="725830" cy="797138"/>
              </a:xfrm>
              <a:prstGeom prst="rect">
                <a:avLst/>
              </a:prstGeom>
            </p:spPr>
          </p:pic>
        </p:grpSp>
      </p:grpSp>
    </p:spTree>
    <p:extLst>
      <p:ext uri="{BB962C8B-B14F-4D97-AF65-F5344CB8AC3E}">
        <p14:creationId xmlns:p14="http://schemas.microsoft.com/office/powerpoint/2010/main" val="36820605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and photo: white">
    <p:spTree>
      <p:nvGrpSpPr>
        <p:cNvPr id="1" name=""/>
        <p:cNvGrpSpPr/>
        <p:nvPr/>
      </p:nvGrpSpPr>
      <p:grpSpPr>
        <a:xfrm>
          <a:off x="0" y="0"/>
          <a:ext cx="0" cy="0"/>
          <a:chOff x="0" y="0"/>
          <a:chExt cx="0" cy="0"/>
        </a:xfrm>
      </p:grpSpPr>
      <p:sp>
        <p:nvSpPr>
          <p:cNvPr id="7" name="Title Placeholder 1"/>
          <p:cNvSpPr>
            <a:spLocks noGrp="1"/>
          </p:cNvSpPr>
          <p:nvPr>
            <p:ph type="title" hasCustomPrompt="1"/>
          </p:nvPr>
        </p:nvSpPr>
        <p:spPr>
          <a:xfrm>
            <a:off x="525303" y="464386"/>
            <a:ext cx="4560579" cy="779318"/>
          </a:xfrm>
          <a:prstGeom prst="rect">
            <a:avLst/>
          </a:prstGeom>
        </p:spPr>
        <p:txBody>
          <a:bodyPr vert="horz" lIns="91440" tIns="45720" rIns="91440" bIns="45720" rtlCol="0" anchor="ctr">
            <a:noAutofit/>
          </a:bodyPr>
          <a:lstStyle>
            <a:lvl1pPr>
              <a:defRPr sz="3000" b="1" i="0" spc="0">
                <a:solidFill>
                  <a:srgbClr val="404041"/>
                </a:solidFill>
                <a:latin typeface="Arial"/>
                <a:cs typeface="Arial"/>
              </a:defRPr>
            </a:lvl1pPr>
          </a:lstStyle>
          <a:p>
            <a:r>
              <a:rPr lang="en-US"/>
              <a:t>Click to edit master title style</a:t>
            </a:r>
          </a:p>
        </p:txBody>
      </p:sp>
      <p:sp>
        <p:nvSpPr>
          <p:cNvPr id="8" name="Text Placeholder 2"/>
          <p:cNvSpPr>
            <a:spLocks noGrp="1"/>
          </p:cNvSpPr>
          <p:nvPr>
            <p:ph idx="1"/>
          </p:nvPr>
        </p:nvSpPr>
        <p:spPr>
          <a:xfrm>
            <a:off x="525303" y="1629405"/>
            <a:ext cx="4560579" cy="2792362"/>
          </a:xfrm>
          <a:prstGeom prst="rect">
            <a:avLst/>
          </a:prstGeom>
        </p:spPr>
        <p:txBody>
          <a:bodyPr vert="horz" lIns="91440" tIns="45720" rIns="91440" bIns="45720" rtlCol="0">
            <a:normAutofit/>
          </a:bodyPr>
          <a:lstStyle>
            <a:lvl1pPr marL="342900" indent="-342900">
              <a:lnSpc>
                <a:spcPct val="100000"/>
              </a:lnSpc>
              <a:buFont typeface="Arial"/>
              <a:buChar char="•"/>
              <a:defRPr sz="1800">
                <a:solidFill>
                  <a:srgbClr val="404041"/>
                </a:solidFill>
                <a:latin typeface="Arial"/>
                <a:cs typeface="Arial"/>
              </a:defRPr>
            </a:lvl1pPr>
            <a:lvl2pPr marL="742950" indent="-285750">
              <a:lnSpc>
                <a:spcPct val="100000"/>
              </a:lnSpc>
              <a:buFont typeface="Arial"/>
              <a:buChar char="•"/>
              <a:defRPr sz="1800">
                <a:solidFill>
                  <a:srgbClr val="404041"/>
                </a:solidFill>
                <a:latin typeface="Arial"/>
                <a:cs typeface="Arial"/>
              </a:defRPr>
            </a:lvl2pPr>
            <a:lvl3pPr marL="1143000" indent="-228600">
              <a:lnSpc>
                <a:spcPct val="100000"/>
              </a:lnSpc>
              <a:buFont typeface="Arial"/>
              <a:buChar char="•"/>
              <a:defRPr sz="1800">
                <a:solidFill>
                  <a:srgbClr val="404041"/>
                </a:solidFill>
                <a:latin typeface="Arial"/>
                <a:cs typeface="Arial"/>
              </a:defRPr>
            </a:lvl3pPr>
            <a:lvl4pPr marL="1600200" indent="-228600">
              <a:lnSpc>
                <a:spcPct val="100000"/>
              </a:lnSpc>
              <a:buFont typeface="Arial"/>
              <a:buChar char="•"/>
              <a:defRPr sz="1800">
                <a:solidFill>
                  <a:srgbClr val="404041"/>
                </a:solidFill>
                <a:latin typeface="Arial"/>
                <a:cs typeface="Arial"/>
              </a:defRPr>
            </a:lvl4pPr>
            <a:lvl5pPr marL="2057400" indent="-228600">
              <a:lnSpc>
                <a:spcPct val="100000"/>
              </a:lnSpc>
              <a:buFont typeface="Arial"/>
              <a:buChar char="•"/>
              <a:defRPr sz="1800">
                <a:solidFill>
                  <a:srgbClr val="404041"/>
                </a:solidFill>
                <a:latin typeface="Arial"/>
                <a:cs typeface="Aria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Picture Placeholder 9"/>
          <p:cNvSpPr>
            <a:spLocks noGrp="1"/>
          </p:cNvSpPr>
          <p:nvPr>
            <p:ph type="pic" sz="quarter" idx="10"/>
          </p:nvPr>
        </p:nvSpPr>
        <p:spPr>
          <a:xfrm>
            <a:off x="5573058" y="0"/>
            <a:ext cx="3570941" cy="5143500"/>
          </a:xfrm>
          <a:prstGeom prst="rect">
            <a:avLst/>
          </a:prstGeom>
        </p:spPr>
        <p:txBody>
          <a:bodyPr/>
          <a:lstStyle/>
          <a:p>
            <a:r>
              <a:rPr lang="en-US"/>
              <a:t>Click icon to add picture</a:t>
            </a:r>
          </a:p>
        </p:txBody>
      </p:sp>
      <p:grpSp>
        <p:nvGrpSpPr>
          <p:cNvPr id="9" name="Group 8">
            <a:extLst>
              <a:ext uri="{FF2B5EF4-FFF2-40B4-BE49-F238E27FC236}">
                <a16:creationId xmlns:a16="http://schemas.microsoft.com/office/drawing/2014/main" id="{F5928226-E43E-9A42-8F2D-CC86E47C5643}"/>
              </a:ext>
            </a:extLst>
          </p:cNvPr>
          <p:cNvGrpSpPr/>
          <p:nvPr userDrawn="1"/>
        </p:nvGrpSpPr>
        <p:grpSpPr>
          <a:xfrm>
            <a:off x="-30788" y="4298510"/>
            <a:ext cx="9228667" cy="853727"/>
            <a:chOff x="-30788" y="4298510"/>
            <a:chExt cx="9228667" cy="853727"/>
          </a:xfrm>
        </p:grpSpPr>
        <p:sp>
          <p:nvSpPr>
            <p:cNvPr id="11" name="Rectangle 10">
              <a:extLst>
                <a:ext uri="{FF2B5EF4-FFF2-40B4-BE49-F238E27FC236}">
                  <a16:creationId xmlns:a16="http://schemas.microsoft.com/office/drawing/2014/main" id="{44D5977E-D878-7A43-BF6A-D4E3AD5B28B6}"/>
                </a:ext>
              </a:extLst>
            </p:cNvPr>
            <p:cNvSpPr/>
            <p:nvPr userDrawn="1"/>
          </p:nvSpPr>
          <p:spPr>
            <a:xfrm>
              <a:off x="-30788" y="4650466"/>
              <a:ext cx="9228667" cy="501771"/>
            </a:xfrm>
            <a:prstGeom prst="rect">
              <a:avLst/>
            </a:prstGeom>
            <a:solidFill>
              <a:srgbClr val="69030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075CD740-FF84-DB42-B0C7-54BCF89FF22C}"/>
                </a:ext>
              </a:extLst>
            </p:cNvPr>
            <p:cNvSpPr txBox="1"/>
            <p:nvPr userDrawn="1"/>
          </p:nvSpPr>
          <p:spPr>
            <a:xfrm>
              <a:off x="2576311" y="4704060"/>
              <a:ext cx="6159437" cy="338554"/>
            </a:xfrm>
            <a:prstGeom prst="rect">
              <a:avLst/>
            </a:prstGeom>
            <a:noFill/>
          </p:spPr>
          <p:txBody>
            <a:bodyPr wrap="square" rtlCol="0" anchor="ctr">
              <a:spAutoFit/>
            </a:bodyPr>
            <a:lstStyle/>
            <a:p>
              <a:pPr algn="r"/>
              <a:r>
                <a:rPr lang="en-US" sz="1600" b="1">
                  <a:solidFill>
                    <a:schemeClr val="bg1"/>
                  </a:solidFill>
                </a:rPr>
                <a:t>INDIANA UNIVERSITY SCHOOL OF MEDICINE</a:t>
              </a:r>
            </a:p>
          </p:txBody>
        </p:sp>
        <p:grpSp>
          <p:nvGrpSpPr>
            <p:cNvPr id="15" name="Group 14">
              <a:extLst>
                <a:ext uri="{FF2B5EF4-FFF2-40B4-BE49-F238E27FC236}">
                  <a16:creationId xmlns:a16="http://schemas.microsoft.com/office/drawing/2014/main" id="{70CC3031-F52B-0E4F-8E6F-2551722B6AA6}"/>
                </a:ext>
              </a:extLst>
            </p:cNvPr>
            <p:cNvGrpSpPr/>
            <p:nvPr userDrawn="1"/>
          </p:nvGrpSpPr>
          <p:grpSpPr>
            <a:xfrm>
              <a:off x="422970" y="4298510"/>
              <a:ext cx="725830" cy="853727"/>
              <a:chOff x="422970" y="4298510"/>
              <a:chExt cx="725830" cy="853727"/>
            </a:xfrm>
          </p:grpSpPr>
          <p:sp>
            <p:nvSpPr>
              <p:cNvPr id="16" name="Rectangle 15">
                <a:extLst>
                  <a:ext uri="{FF2B5EF4-FFF2-40B4-BE49-F238E27FC236}">
                    <a16:creationId xmlns:a16="http://schemas.microsoft.com/office/drawing/2014/main" id="{2615DAA7-B7DE-6E4D-81FC-313480E27A9B}"/>
                  </a:ext>
                </a:extLst>
              </p:cNvPr>
              <p:cNvSpPr/>
              <p:nvPr userDrawn="1"/>
            </p:nvSpPr>
            <p:spPr>
              <a:xfrm>
                <a:off x="583872" y="4456709"/>
                <a:ext cx="407139" cy="695528"/>
              </a:xfrm>
              <a:prstGeom prst="rect">
                <a:avLst/>
              </a:prstGeom>
              <a:solidFill>
                <a:srgbClr val="99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8" name="Picture 17">
                <a:extLst>
                  <a:ext uri="{FF2B5EF4-FFF2-40B4-BE49-F238E27FC236}">
                    <a16:creationId xmlns:a16="http://schemas.microsoft.com/office/drawing/2014/main" id="{AEF6C903-6A3A-9148-AD8A-19BEB5E9002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2970" y="4298510"/>
                <a:ext cx="725830" cy="797138"/>
              </a:xfrm>
              <a:prstGeom prst="rect">
                <a:avLst/>
              </a:prstGeom>
            </p:spPr>
          </p:pic>
        </p:grpSp>
      </p:grpSp>
      <p:sp>
        <p:nvSpPr>
          <p:cNvPr id="14" name="Rectangle 13">
            <a:extLst>
              <a:ext uri="{FF2B5EF4-FFF2-40B4-BE49-F238E27FC236}">
                <a16:creationId xmlns:a16="http://schemas.microsoft.com/office/drawing/2014/main" id="{3913B757-E8CF-584A-BD70-2E79D9DDD41F}"/>
              </a:ext>
            </a:extLst>
          </p:cNvPr>
          <p:cNvSpPr/>
          <p:nvPr userDrawn="1"/>
        </p:nvSpPr>
        <p:spPr>
          <a:xfrm>
            <a:off x="0" y="604610"/>
            <a:ext cx="82664" cy="387197"/>
          </a:xfrm>
          <a:prstGeom prst="rect">
            <a:avLst/>
          </a:prstGeom>
          <a:solidFill>
            <a:srgbClr val="99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20382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with footer: whit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30CD019-6D45-4D4A-AEB0-E2AC73E8811D}"/>
              </a:ext>
            </a:extLst>
          </p:cNvPr>
          <p:cNvSpPr/>
          <p:nvPr userDrawn="1"/>
        </p:nvSpPr>
        <p:spPr>
          <a:xfrm>
            <a:off x="-30788" y="4650465"/>
            <a:ext cx="9228667" cy="540015"/>
          </a:xfrm>
          <a:prstGeom prst="rect">
            <a:avLst/>
          </a:prstGeom>
          <a:solidFill>
            <a:srgbClr val="69030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4" name="Group 3">
            <a:extLst>
              <a:ext uri="{FF2B5EF4-FFF2-40B4-BE49-F238E27FC236}">
                <a16:creationId xmlns:a16="http://schemas.microsoft.com/office/drawing/2014/main" id="{DAC8DF18-3E60-B247-B893-BB8BFC859846}"/>
              </a:ext>
            </a:extLst>
          </p:cNvPr>
          <p:cNvGrpSpPr/>
          <p:nvPr userDrawn="1"/>
        </p:nvGrpSpPr>
        <p:grpSpPr>
          <a:xfrm>
            <a:off x="-30788" y="4298510"/>
            <a:ext cx="9228667" cy="853727"/>
            <a:chOff x="-30788" y="4298510"/>
            <a:chExt cx="9228667" cy="853727"/>
          </a:xfrm>
        </p:grpSpPr>
        <p:sp>
          <p:nvSpPr>
            <p:cNvPr id="5" name="Rectangle 4">
              <a:extLst>
                <a:ext uri="{FF2B5EF4-FFF2-40B4-BE49-F238E27FC236}">
                  <a16:creationId xmlns:a16="http://schemas.microsoft.com/office/drawing/2014/main" id="{6588C768-7285-E342-A158-C512EEA47842}"/>
                </a:ext>
              </a:extLst>
            </p:cNvPr>
            <p:cNvSpPr/>
            <p:nvPr userDrawn="1"/>
          </p:nvSpPr>
          <p:spPr>
            <a:xfrm>
              <a:off x="-30788" y="4650466"/>
              <a:ext cx="9228667" cy="501771"/>
            </a:xfrm>
            <a:prstGeom prst="rect">
              <a:avLst/>
            </a:prstGeom>
            <a:solidFill>
              <a:srgbClr val="69030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BC1681DC-5005-2849-B1CC-16C372DA3974}"/>
                </a:ext>
              </a:extLst>
            </p:cNvPr>
            <p:cNvSpPr txBox="1"/>
            <p:nvPr userDrawn="1"/>
          </p:nvSpPr>
          <p:spPr>
            <a:xfrm>
              <a:off x="2576311" y="4704060"/>
              <a:ext cx="6159437" cy="338554"/>
            </a:xfrm>
            <a:prstGeom prst="rect">
              <a:avLst/>
            </a:prstGeom>
            <a:noFill/>
          </p:spPr>
          <p:txBody>
            <a:bodyPr wrap="square" rtlCol="0" anchor="ctr">
              <a:spAutoFit/>
            </a:bodyPr>
            <a:lstStyle/>
            <a:p>
              <a:pPr algn="r"/>
              <a:r>
                <a:rPr lang="en-US" sz="1600" b="1">
                  <a:solidFill>
                    <a:schemeClr val="bg1"/>
                  </a:solidFill>
                </a:rPr>
                <a:t>INDIANA UNIVERSITY SCHOOL OF MEDICINE</a:t>
              </a:r>
            </a:p>
          </p:txBody>
        </p:sp>
        <p:grpSp>
          <p:nvGrpSpPr>
            <p:cNvPr id="7" name="Group 6">
              <a:extLst>
                <a:ext uri="{FF2B5EF4-FFF2-40B4-BE49-F238E27FC236}">
                  <a16:creationId xmlns:a16="http://schemas.microsoft.com/office/drawing/2014/main" id="{1E6BB39A-1C79-7140-8CC6-D2D016540907}"/>
                </a:ext>
              </a:extLst>
            </p:cNvPr>
            <p:cNvGrpSpPr/>
            <p:nvPr userDrawn="1"/>
          </p:nvGrpSpPr>
          <p:grpSpPr>
            <a:xfrm>
              <a:off x="422970" y="4298510"/>
              <a:ext cx="725830" cy="853727"/>
              <a:chOff x="422970" y="4298510"/>
              <a:chExt cx="725830" cy="853727"/>
            </a:xfrm>
          </p:grpSpPr>
          <p:sp>
            <p:nvSpPr>
              <p:cNvPr id="8" name="Rectangle 7">
                <a:extLst>
                  <a:ext uri="{FF2B5EF4-FFF2-40B4-BE49-F238E27FC236}">
                    <a16:creationId xmlns:a16="http://schemas.microsoft.com/office/drawing/2014/main" id="{D64E8045-FA2D-D548-90FD-0C9CC61789AB}"/>
                  </a:ext>
                </a:extLst>
              </p:cNvPr>
              <p:cNvSpPr/>
              <p:nvPr userDrawn="1"/>
            </p:nvSpPr>
            <p:spPr>
              <a:xfrm>
                <a:off x="583872" y="4456709"/>
                <a:ext cx="407139" cy="695528"/>
              </a:xfrm>
              <a:prstGeom prst="rect">
                <a:avLst/>
              </a:prstGeom>
              <a:solidFill>
                <a:srgbClr val="99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9" name="Picture 8">
                <a:extLst>
                  <a:ext uri="{FF2B5EF4-FFF2-40B4-BE49-F238E27FC236}">
                    <a16:creationId xmlns:a16="http://schemas.microsoft.com/office/drawing/2014/main" id="{FDAB4E97-D59E-2D4B-B31D-9BB4153AA97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2970" y="4298510"/>
                <a:ext cx="725830" cy="797138"/>
              </a:xfrm>
              <a:prstGeom prst="rect">
                <a:avLst/>
              </a:prstGeom>
            </p:spPr>
          </p:pic>
        </p:grpSp>
      </p:grpSp>
      <p:sp>
        <p:nvSpPr>
          <p:cNvPr id="12" name="Rectangle 11">
            <a:extLst>
              <a:ext uri="{FF2B5EF4-FFF2-40B4-BE49-F238E27FC236}">
                <a16:creationId xmlns:a16="http://schemas.microsoft.com/office/drawing/2014/main" id="{CCAEAE6F-04FE-6F48-8CE8-B51096938E5F}"/>
              </a:ext>
            </a:extLst>
          </p:cNvPr>
          <p:cNvSpPr/>
          <p:nvPr userDrawn="1"/>
        </p:nvSpPr>
        <p:spPr>
          <a:xfrm>
            <a:off x="0" y="604610"/>
            <a:ext cx="82664" cy="387197"/>
          </a:xfrm>
          <a:prstGeom prst="rect">
            <a:avLst/>
          </a:prstGeom>
          <a:solidFill>
            <a:srgbClr val="99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156520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693843513"/>
      </p:ext>
    </p:extLst>
  </p:cSld>
  <p:clrMap bg1="lt1" tx1="dk1" bg2="lt2" tx2="dk2" accent1="accent1" accent2="accent2" accent3="accent3" accent4="accent4" accent5="accent5" accent6="accent6" hlink="hlink" folHlink="folHlink"/>
  <p:sldLayoutIdLst>
    <p:sldLayoutId id="2147493483" r:id="rId1"/>
    <p:sldLayoutId id="2147493482" r:id="rId2"/>
    <p:sldLayoutId id="2147493469" r:id="rId3"/>
    <p:sldLayoutId id="2147493478" r:id="rId4"/>
    <p:sldLayoutId id="2147493467" r:id="rId5"/>
    <p:sldLayoutId id="2147493472" r:id="rId6"/>
    <p:sldLayoutId id="2147493457" r:id="rId7"/>
    <p:sldLayoutId id="2147493475" r:id="rId8"/>
  </p:sldLayoutIdLst>
  <p:txStyles>
    <p:titleStyle>
      <a:lvl1pPr algn="l" defTabSz="457200" rtl="0" eaLnBrk="1" latinLnBrk="0" hangingPunct="1">
        <a:spcBef>
          <a:spcPct val="0"/>
        </a:spcBef>
        <a:buNone/>
        <a:defRPr sz="3200" b="1" i="0" kern="100" spc="0">
          <a:solidFill>
            <a:schemeClr val="tx1"/>
          </a:solidFill>
          <a:latin typeface="Arial"/>
          <a:ea typeface="+mj-ea"/>
          <a:cs typeface="Arial"/>
        </a:defRPr>
      </a:lvl1pPr>
    </p:titleStyle>
    <p:bodyStyle>
      <a:lvl1pPr marL="342900" indent="-342900" algn="l" defTabSz="457200" rtl="0" eaLnBrk="1" latinLnBrk="0" hangingPunct="1">
        <a:lnSpc>
          <a:spcPct val="100000"/>
        </a:lnSpc>
        <a:spcBef>
          <a:spcPts val="0"/>
        </a:spcBef>
        <a:spcAft>
          <a:spcPts val="1800"/>
        </a:spcAft>
        <a:buClr>
          <a:schemeClr val="tx1">
            <a:lumMod val="50000"/>
            <a:lumOff val="50000"/>
          </a:schemeClr>
        </a:buClr>
        <a:buSzPct val="100000"/>
        <a:buFont typeface="Wingdings" charset="2"/>
        <a:buChar char="§"/>
        <a:defRPr sz="1800" kern="1200">
          <a:solidFill>
            <a:schemeClr val="tx1"/>
          </a:solidFill>
          <a:latin typeface="Arial"/>
          <a:ea typeface="+mn-ea"/>
          <a:cs typeface="Arial"/>
        </a:defRPr>
      </a:lvl1pPr>
      <a:lvl2pPr marL="742950" indent="-285750" algn="l" defTabSz="457200" rtl="0" eaLnBrk="1" latinLnBrk="0" hangingPunct="1">
        <a:lnSpc>
          <a:spcPct val="100000"/>
        </a:lnSpc>
        <a:spcBef>
          <a:spcPts val="0"/>
        </a:spcBef>
        <a:spcAft>
          <a:spcPts val="1800"/>
        </a:spcAft>
        <a:buFont typeface="Arial"/>
        <a:buChar char="–"/>
        <a:defRPr sz="1800" kern="1200">
          <a:solidFill>
            <a:schemeClr val="tx1"/>
          </a:solidFill>
          <a:latin typeface="Arial"/>
          <a:ea typeface="+mn-ea"/>
          <a:cs typeface="Arial"/>
        </a:defRPr>
      </a:lvl2pPr>
      <a:lvl3pPr marL="1143000" indent="-228600" algn="l" defTabSz="457200" rtl="0" eaLnBrk="1" latinLnBrk="0" hangingPunct="1">
        <a:lnSpc>
          <a:spcPct val="100000"/>
        </a:lnSpc>
        <a:spcBef>
          <a:spcPts val="0"/>
        </a:spcBef>
        <a:spcAft>
          <a:spcPts val="1800"/>
        </a:spcAft>
        <a:buFont typeface="Arial"/>
        <a:buChar char="•"/>
        <a:defRPr sz="1800" kern="1200">
          <a:solidFill>
            <a:schemeClr val="tx1"/>
          </a:solidFill>
          <a:latin typeface="Arial"/>
          <a:ea typeface="+mn-ea"/>
          <a:cs typeface="Arial"/>
        </a:defRPr>
      </a:lvl3pPr>
      <a:lvl4pPr marL="1600200" indent="-228600" algn="l" defTabSz="457200" rtl="0" eaLnBrk="1" latinLnBrk="0" hangingPunct="1">
        <a:lnSpc>
          <a:spcPct val="100000"/>
        </a:lnSpc>
        <a:spcBef>
          <a:spcPts val="0"/>
        </a:spcBef>
        <a:spcAft>
          <a:spcPts val="1800"/>
        </a:spcAft>
        <a:buFont typeface="Arial"/>
        <a:buChar char="–"/>
        <a:defRPr sz="1800" kern="1200">
          <a:solidFill>
            <a:schemeClr val="tx1"/>
          </a:solidFill>
          <a:latin typeface="Arial"/>
          <a:ea typeface="+mn-ea"/>
          <a:cs typeface="Arial"/>
        </a:defRPr>
      </a:lvl4pPr>
      <a:lvl5pPr marL="2057400" indent="-228600" algn="l" defTabSz="457200" rtl="0" eaLnBrk="1" latinLnBrk="0" hangingPunct="1">
        <a:lnSpc>
          <a:spcPct val="100000"/>
        </a:lnSpc>
        <a:spcBef>
          <a:spcPts val="0"/>
        </a:spcBef>
        <a:spcAft>
          <a:spcPts val="1800"/>
        </a:spcAft>
        <a:buFont typeface="Arial"/>
        <a:buChar char="»"/>
        <a:defRPr sz="18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hyperlink" Target="https://doi.org/10.1016/j.prro.2019.12.009" TargetMode="External"/><Relationship Id="rId2" Type="http://schemas.openxmlformats.org/officeDocument/2006/relationships/hyperlink" Target="https://pmc.ncbi.nlm.nih.gov/articles/PMC3500799/" TargetMode="External"/><Relationship Id="rId1" Type="http://schemas.openxmlformats.org/officeDocument/2006/relationships/slideLayout" Target="../slideLayouts/slideLayout6.xml"/><Relationship Id="rId4" Type="http://schemas.openxmlformats.org/officeDocument/2006/relationships/hyperlink" Target="https://doi.org/10.1016/j.prro.2017.01.006"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mailto:emertayl@iu.edu"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hyperlink" Target="mailto:sakinter@iu.edu" TargetMode="External"/><Relationship Id="rId5" Type="http://schemas.openxmlformats.org/officeDocument/2006/relationships/hyperlink" Target="mailto:wilsoneg@iu.edu" TargetMode="External"/><Relationship Id="rId4" Type="http://schemas.openxmlformats.org/officeDocument/2006/relationships/hyperlink" Target="mailto:Sloanme@iu.edu"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41656716-D8E9-2240-931F-4E230DB1E367}"/>
              </a:ext>
            </a:extLst>
          </p:cNvPr>
          <p:cNvSpPr>
            <a:spLocks noGrp="1"/>
          </p:cNvSpPr>
          <p:nvPr>
            <p:ph type="title"/>
          </p:nvPr>
        </p:nvSpPr>
        <p:spPr>
          <a:xfrm>
            <a:off x="1430243" y="498721"/>
            <a:ext cx="7734221" cy="2796644"/>
          </a:xfrm>
        </p:spPr>
        <p:txBody>
          <a:bodyPr lIns="91440" tIns="45720" rIns="91440" bIns="45720" anchor="ctr">
            <a:noAutofit/>
          </a:bodyPr>
          <a:lstStyle/>
          <a:p>
            <a:r>
              <a:rPr lang="en-US" sz="2800">
                <a:latin typeface="Times New Roman"/>
              </a:rPr>
              <a:t>Evaluating the Impact of the Audio-Visual Assisted Therapeutic Ambience in Radiotherapy (AVATAR) System Versus Anesthesia for Motion Management in Pediatric Patients with Wilms' Tumor Undergoing Radiation Therapy </a:t>
            </a:r>
            <a:endParaRPr lang="en-US"/>
          </a:p>
        </p:txBody>
      </p:sp>
      <p:sp>
        <p:nvSpPr>
          <p:cNvPr id="14" name="Text Placeholder 13">
            <a:extLst>
              <a:ext uri="{FF2B5EF4-FFF2-40B4-BE49-F238E27FC236}">
                <a16:creationId xmlns:a16="http://schemas.microsoft.com/office/drawing/2014/main" id="{D853F2B4-2BF6-944D-AA02-312B21CB791D}"/>
              </a:ext>
            </a:extLst>
          </p:cNvPr>
          <p:cNvSpPr>
            <a:spLocks noGrp="1"/>
          </p:cNvSpPr>
          <p:nvPr>
            <p:ph type="body" sz="quarter" idx="12"/>
          </p:nvPr>
        </p:nvSpPr>
        <p:spPr>
          <a:xfrm>
            <a:off x="2326" y="3782143"/>
            <a:ext cx="7734222" cy="284761"/>
          </a:xfrm>
        </p:spPr>
        <p:txBody>
          <a:bodyPr lIns="91440" tIns="45720" rIns="91440" bIns="45720" anchor="ctr">
            <a:noAutofit/>
          </a:bodyPr>
          <a:lstStyle/>
          <a:p>
            <a:r>
              <a:rPr lang="en-US" dirty="0">
                <a:latin typeface="Times New Roman"/>
              </a:rPr>
              <a:t>Principal Investigator: Jordan Holmes, MD, MPH</a:t>
            </a:r>
          </a:p>
          <a:p>
            <a:r>
              <a:rPr lang="en-US" dirty="0">
                <a:latin typeface="Times New Roman"/>
              </a:rPr>
              <a:t>Co-Investigators: Megan Sloan, Emerson Taylor, Emilee Wilson, Sarah </a:t>
            </a:r>
            <a:r>
              <a:rPr lang="en-US" dirty="0" err="1">
                <a:latin typeface="Times New Roman"/>
              </a:rPr>
              <a:t>Akinterinwa</a:t>
            </a:r>
            <a:r>
              <a:rPr lang="en-US" dirty="0">
                <a:latin typeface="Times New Roman"/>
              </a:rPr>
              <a:t>, and Megan Knight </a:t>
            </a:r>
          </a:p>
        </p:txBody>
      </p:sp>
      <p:sp>
        <p:nvSpPr>
          <p:cNvPr id="13" name="Text Placeholder 12">
            <a:extLst>
              <a:ext uri="{FF2B5EF4-FFF2-40B4-BE49-F238E27FC236}">
                <a16:creationId xmlns:a16="http://schemas.microsoft.com/office/drawing/2014/main" id="{1B41BC56-12C1-9A4C-B783-5C7F2038DB49}"/>
              </a:ext>
            </a:extLst>
          </p:cNvPr>
          <p:cNvSpPr>
            <a:spLocks noGrp="1"/>
          </p:cNvSpPr>
          <p:nvPr>
            <p:ph type="body" sz="quarter" idx="11"/>
          </p:nvPr>
        </p:nvSpPr>
        <p:spPr/>
        <p:txBody>
          <a:bodyPr lIns="91440" tIns="45720" rIns="91440" bIns="45720" anchor="ctr">
            <a:noAutofit/>
          </a:bodyPr>
          <a:lstStyle/>
          <a:p>
            <a:r>
              <a:rPr lang="en-US" sz="1600">
                <a:latin typeface="Times New Roman"/>
                <a:cs typeface="Times New Roman"/>
              </a:rPr>
              <a:t>Indiana University Simon Comprehensive Cancer Center</a:t>
            </a:r>
          </a:p>
        </p:txBody>
      </p:sp>
    </p:spTree>
    <p:extLst>
      <p:ext uri="{BB962C8B-B14F-4D97-AF65-F5344CB8AC3E}">
        <p14:creationId xmlns:p14="http://schemas.microsoft.com/office/powerpoint/2010/main" val="25611481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66B9CE-C020-3A9B-BA7B-872A7D9691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71833E-0F0D-E8DC-01A7-75A83939656D}"/>
              </a:ext>
            </a:extLst>
          </p:cNvPr>
          <p:cNvSpPr>
            <a:spLocks noGrp="1"/>
          </p:cNvSpPr>
          <p:nvPr>
            <p:ph type="ctrTitle"/>
          </p:nvPr>
        </p:nvSpPr>
        <p:spPr>
          <a:xfrm>
            <a:off x="151217" y="180265"/>
            <a:ext cx="8004391" cy="699065"/>
          </a:xfrm>
        </p:spPr>
        <p:txBody>
          <a:bodyPr lIns="91440" tIns="45720" rIns="91440" bIns="45720" anchor="t">
            <a:normAutofit/>
          </a:bodyPr>
          <a:lstStyle/>
          <a:p>
            <a:r>
              <a:rPr lang="en-US">
                <a:latin typeface="Times New Roman"/>
              </a:rPr>
              <a:t>Results – Observer Consistency</a:t>
            </a:r>
            <a:endParaRPr lang="en-US"/>
          </a:p>
        </p:txBody>
      </p:sp>
      <p:sp>
        <p:nvSpPr>
          <p:cNvPr id="3" name="Content Placeholder 2">
            <a:extLst>
              <a:ext uri="{FF2B5EF4-FFF2-40B4-BE49-F238E27FC236}">
                <a16:creationId xmlns:a16="http://schemas.microsoft.com/office/drawing/2014/main" id="{3F7676EF-2475-3BBA-FE55-98269AAC5386}"/>
              </a:ext>
            </a:extLst>
          </p:cNvPr>
          <p:cNvSpPr>
            <a:spLocks noGrp="1"/>
          </p:cNvSpPr>
          <p:nvPr>
            <p:ph idx="1"/>
          </p:nvPr>
        </p:nvSpPr>
        <p:spPr>
          <a:xfrm>
            <a:off x="4571803" y="3889234"/>
            <a:ext cx="4424849" cy="718728"/>
          </a:xfrm>
        </p:spPr>
        <p:txBody>
          <a:bodyPr vert="horz" lIns="91440" tIns="45720" rIns="91440" bIns="45720" rtlCol="0" anchor="t">
            <a:normAutofit fontScale="85000" lnSpcReduction="20000"/>
          </a:bodyPr>
          <a:lstStyle/>
          <a:p>
            <a:pPr marL="0" indent="0" algn="ctr">
              <a:buNone/>
            </a:pPr>
            <a:r>
              <a:rPr lang="en-US" sz="2000" i="1" u="sng">
                <a:solidFill>
                  <a:srgbClr val="000000"/>
                </a:solidFill>
                <a:latin typeface="Times New Roman"/>
                <a:cs typeface="Times New Roman"/>
              </a:rPr>
              <a:t>Figure #3: </a:t>
            </a:r>
            <a:r>
              <a:rPr lang="en-US" sz="2000" i="1">
                <a:solidFill>
                  <a:srgbClr val="000000"/>
                </a:solidFill>
                <a:latin typeface="Times New Roman"/>
                <a:cs typeface="Times New Roman"/>
              </a:rPr>
              <a:t>Mean observer differences for horizontal and vertical motion (cm) across both groups</a:t>
            </a:r>
          </a:p>
        </p:txBody>
      </p:sp>
      <p:pic>
        <p:nvPicPr>
          <p:cNvPr id="5" name="Picture 4">
            <a:extLst>
              <a:ext uri="{FF2B5EF4-FFF2-40B4-BE49-F238E27FC236}">
                <a16:creationId xmlns:a16="http://schemas.microsoft.com/office/drawing/2014/main" id="{6D645A4C-0097-A1CB-C46C-C9CF5271DF99}"/>
              </a:ext>
            </a:extLst>
          </p:cNvPr>
          <p:cNvPicPr>
            <a:picLocks noChangeAspect="1"/>
          </p:cNvPicPr>
          <p:nvPr/>
        </p:nvPicPr>
        <p:blipFill>
          <a:blip r:embed="rId3"/>
          <a:stretch>
            <a:fillRect/>
          </a:stretch>
        </p:blipFill>
        <p:spPr>
          <a:xfrm>
            <a:off x="4575774" y="989791"/>
            <a:ext cx="4413490" cy="2754163"/>
          </a:xfrm>
          <a:prstGeom prst="rect">
            <a:avLst/>
          </a:prstGeom>
        </p:spPr>
      </p:pic>
      <p:sp>
        <p:nvSpPr>
          <p:cNvPr id="7" name="TextBox 6">
            <a:extLst>
              <a:ext uri="{FF2B5EF4-FFF2-40B4-BE49-F238E27FC236}">
                <a16:creationId xmlns:a16="http://schemas.microsoft.com/office/drawing/2014/main" id="{75600228-1531-A258-0400-37AF727D41D5}"/>
              </a:ext>
            </a:extLst>
          </p:cNvPr>
          <p:cNvSpPr txBox="1"/>
          <p:nvPr/>
        </p:nvSpPr>
        <p:spPr>
          <a:xfrm>
            <a:off x="0" y="1202307"/>
            <a:ext cx="4572000" cy="14773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latin typeface="Times New Roman"/>
                <a:cs typeface="Times New Roman"/>
              </a:rPr>
              <a:t>4 observers cross-measured data</a:t>
            </a:r>
          </a:p>
          <a:p>
            <a:endParaRPr lang="en-US">
              <a:latin typeface="Times New Roman"/>
              <a:cs typeface="Times New Roman"/>
            </a:endParaRPr>
          </a:p>
          <a:p>
            <a:pPr>
              <a:buFont typeface=""/>
            </a:pPr>
            <a:r>
              <a:rPr lang="en-US">
                <a:latin typeface="Times New Roman"/>
                <a:cs typeface="Times New Roman"/>
              </a:rPr>
              <a:t>Average observer difference: 0.159 cm (all &lt; 0.270 cm) → data collection reliable</a:t>
            </a:r>
          </a:p>
          <a:p>
            <a:pPr algn="ctr"/>
            <a:endParaRPr lang="en-US">
              <a:latin typeface="Times New Roman"/>
              <a:cs typeface="Times New Roman"/>
            </a:endParaRPr>
          </a:p>
        </p:txBody>
      </p:sp>
    </p:spTree>
    <p:extLst>
      <p:ext uri="{BB962C8B-B14F-4D97-AF65-F5344CB8AC3E}">
        <p14:creationId xmlns:p14="http://schemas.microsoft.com/office/powerpoint/2010/main" val="40928198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F2CF5D-B82C-3D28-EC27-6E7D25D817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B9F17B-35BA-07DC-8CA2-1CAEBD0DBB2B}"/>
              </a:ext>
            </a:extLst>
          </p:cNvPr>
          <p:cNvSpPr>
            <a:spLocks noGrp="1"/>
          </p:cNvSpPr>
          <p:nvPr>
            <p:ph type="ctrTitle"/>
          </p:nvPr>
        </p:nvSpPr>
        <p:spPr>
          <a:xfrm>
            <a:off x="119020" y="180265"/>
            <a:ext cx="8004391" cy="699065"/>
          </a:xfrm>
        </p:spPr>
        <p:txBody>
          <a:bodyPr lIns="91440" tIns="45720" rIns="91440" bIns="45720" anchor="t">
            <a:normAutofit/>
          </a:bodyPr>
          <a:lstStyle/>
          <a:p>
            <a:r>
              <a:rPr lang="en-US">
                <a:latin typeface="Times New Roman"/>
              </a:rPr>
              <a:t>Results – Intrafraction Motion</a:t>
            </a:r>
            <a:endParaRPr lang="en-US"/>
          </a:p>
        </p:txBody>
      </p:sp>
      <p:sp>
        <p:nvSpPr>
          <p:cNvPr id="3" name="Content Placeholder 2">
            <a:extLst>
              <a:ext uri="{FF2B5EF4-FFF2-40B4-BE49-F238E27FC236}">
                <a16:creationId xmlns:a16="http://schemas.microsoft.com/office/drawing/2014/main" id="{B18DDA50-39F7-C8C7-9EEE-943064A2A6E6}"/>
              </a:ext>
            </a:extLst>
          </p:cNvPr>
          <p:cNvSpPr>
            <a:spLocks noGrp="1"/>
          </p:cNvSpPr>
          <p:nvPr>
            <p:ph idx="1"/>
          </p:nvPr>
        </p:nvSpPr>
        <p:spPr>
          <a:xfrm>
            <a:off x="118416" y="3856885"/>
            <a:ext cx="5017916" cy="718728"/>
          </a:xfrm>
        </p:spPr>
        <p:txBody>
          <a:bodyPr vert="horz" lIns="91440" tIns="45720" rIns="91440" bIns="45720" rtlCol="0" anchor="t">
            <a:normAutofit fontScale="85000" lnSpcReduction="20000"/>
          </a:bodyPr>
          <a:lstStyle/>
          <a:p>
            <a:pPr marL="0" indent="0" algn="ctr">
              <a:buNone/>
            </a:pPr>
            <a:r>
              <a:rPr lang="en-US" sz="2000" i="1" u="sng">
                <a:solidFill>
                  <a:srgbClr val="000000"/>
                </a:solidFill>
                <a:latin typeface="Times New Roman"/>
                <a:cs typeface="Times New Roman"/>
              </a:rPr>
              <a:t>Figure #2: </a:t>
            </a:r>
            <a:r>
              <a:rPr lang="en-US" sz="2000" i="1">
                <a:solidFill>
                  <a:srgbClr val="000000"/>
                </a:solidFill>
                <a:latin typeface="Times New Roman"/>
                <a:cs typeface="Times New Roman"/>
              </a:rPr>
              <a:t>Motion assessment showing mean and standard deviation of horizontal and vertical shifts (cm) for AVATAR and GA.</a:t>
            </a:r>
          </a:p>
        </p:txBody>
      </p:sp>
      <p:pic>
        <p:nvPicPr>
          <p:cNvPr id="6" name="Picture 5">
            <a:extLst>
              <a:ext uri="{FF2B5EF4-FFF2-40B4-BE49-F238E27FC236}">
                <a16:creationId xmlns:a16="http://schemas.microsoft.com/office/drawing/2014/main" id="{4D760321-5319-ED12-BB5A-D7C2B8CE177E}"/>
              </a:ext>
            </a:extLst>
          </p:cNvPr>
          <p:cNvPicPr>
            <a:picLocks noChangeAspect="1"/>
          </p:cNvPicPr>
          <p:nvPr/>
        </p:nvPicPr>
        <p:blipFill>
          <a:blip r:embed="rId3"/>
          <a:stretch>
            <a:fillRect/>
          </a:stretch>
        </p:blipFill>
        <p:spPr>
          <a:xfrm>
            <a:off x="224286" y="1169059"/>
            <a:ext cx="4813540" cy="2557373"/>
          </a:xfrm>
          <a:prstGeom prst="rect">
            <a:avLst/>
          </a:prstGeom>
        </p:spPr>
      </p:pic>
      <p:sp>
        <p:nvSpPr>
          <p:cNvPr id="9" name="TextBox 8">
            <a:extLst>
              <a:ext uri="{FF2B5EF4-FFF2-40B4-BE49-F238E27FC236}">
                <a16:creationId xmlns:a16="http://schemas.microsoft.com/office/drawing/2014/main" id="{6E92E8A2-BF51-3881-939F-A76A351051D7}"/>
              </a:ext>
            </a:extLst>
          </p:cNvPr>
          <p:cNvSpPr txBox="1"/>
          <p:nvPr/>
        </p:nvSpPr>
        <p:spPr>
          <a:xfrm>
            <a:off x="5273512" y="1285952"/>
            <a:ext cx="3730925" cy="258532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latin typeface="Times New Roman"/>
                <a:cs typeface="Times New Roman"/>
              </a:rPr>
              <a:t>Horizontal shift (mean ± SD):</a:t>
            </a:r>
            <a:r>
              <a:rPr lang="en-US" dirty="0">
                <a:latin typeface="Times New Roman"/>
                <a:cs typeface="Times New Roman"/>
              </a:rPr>
              <a:t> AVATAR 0.265 ± 0.255 cm </a:t>
            </a:r>
            <a:endParaRPr lang="en-US" dirty="0"/>
          </a:p>
          <a:p>
            <a:r>
              <a:rPr lang="en-US" dirty="0">
                <a:latin typeface="Times New Roman"/>
                <a:cs typeface="Times New Roman"/>
              </a:rPr>
              <a:t>GA 0.280 ± 0.284 cm</a:t>
            </a:r>
            <a:endParaRPr lang="en-US"/>
          </a:p>
          <a:p>
            <a:endParaRPr lang="en-US" b="1">
              <a:latin typeface="Times New Roman"/>
              <a:cs typeface="Times New Roman"/>
            </a:endParaRPr>
          </a:p>
          <a:p>
            <a:pPr>
              <a:buFont typeface=""/>
            </a:pPr>
            <a:r>
              <a:rPr lang="en-US" b="1" dirty="0">
                <a:latin typeface="Times New Roman"/>
                <a:cs typeface="Times New Roman"/>
              </a:rPr>
              <a:t>Vertical shift (mean ± SD):</a:t>
            </a:r>
            <a:r>
              <a:rPr lang="en-US" dirty="0">
                <a:latin typeface="Times New Roman"/>
                <a:cs typeface="Times New Roman"/>
              </a:rPr>
              <a:t> </a:t>
            </a:r>
          </a:p>
          <a:p>
            <a:pPr>
              <a:buFont typeface=""/>
            </a:pPr>
            <a:r>
              <a:rPr lang="en-US" dirty="0">
                <a:latin typeface="Times New Roman"/>
                <a:cs typeface="Times New Roman"/>
              </a:rPr>
              <a:t>AVATAR 0.201 ± 0.159 cm </a:t>
            </a:r>
            <a:endParaRPr lang="en-US" dirty="0">
              <a:latin typeface="Arial"/>
              <a:cs typeface="Arial"/>
            </a:endParaRPr>
          </a:p>
          <a:p>
            <a:pPr>
              <a:buFont typeface=""/>
            </a:pPr>
            <a:r>
              <a:rPr lang="en-US" dirty="0">
                <a:latin typeface="Times New Roman"/>
                <a:cs typeface="Times New Roman"/>
              </a:rPr>
              <a:t>GA 0.290 ± 0.328 cm</a:t>
            </a:r>
            <a:endParaRPr lang="en-US">
              <a:cs typeface="Arial"/>
            </a:endParaRPr>
          </a:p>
          <a:p>
            <a:endParaRPr lang="en-US">
              <a:latin typeface="Times New Roman"/>
              <a:cs typeface="Arial"/>
            </a:endParaRPr>
          </a:p>
          <a:p>
            <a:pPr algn="ctr"/>
            <a:endParaRPr lang="en-US">
              <a:latin typeface="Times New Roman"/>
              <a:cs typeface="Times New Roman"/>
            </a:endParaRPr>
          </a:p>
        </p:txBody>
      </p:sp>
    </p:spTree>
    <p:extLst>
      <p:ext uri="{BB962C8B-B14F-4D97-AF65-F5344CB8AC3E}">
        <p14:creationId xmlns:p14="http://schemas.microsoft.com/office/powerpoint/2010/main" val="6814783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002647-93C3-C052-AE2B-60DF167F9F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8D418A-B28E-47F4-7C3B-EC5AC6BA03E0}"/>
              </a:ext>
            </a:extLst>
          </p:cNvPr>
          <p:cNvSpPr>
            <a:spLocks noGrp="1"/>
          </p:cNvSpPr>
          <p:nvPr>
            <p:ph type="ctrTitle"/>
          </p:nvPr>
        </p:nvSpPr>
        <p:spPr>
          <a:xfrm>
            <a:off x="135119" y="180265"/>
            <a:ext cx="8004391" cy="699065"/>
          </a:xfrm>
        </p:spPr>
        <p:txBody>
          <a:bodyPr lIns="91440" tIns="45720" rIns="91440" bIns="45720" anchor="t">
            <a:normAutofit/>
          </a:bodyPr>
          <a:lstStyle/>
          <a:p>
            <a:r>
              <a:rPr lang="en-US">
                <a:solidFill>
                  <a:schemeClr val="tx1"/>
                </a:solidFill>
                <a:latin typeface="Times New Roman"/>
              </a:rPr>
              <a:t>Results – Total Motion Assessment </a:t>
            </a:r>
            <a:endParaRPr lang="en-US">
              <a:solidFill>
                <a:schemeClr val="tx1"/>
              </a:solidFill>
            </a:endParaRPr>
          </a:p>
        </p:txBody>
      </p:sp>
      <p:sp>
        <p:nvSpPr>
          <p:cNvPr id="7" name="TextBox 6">
            <a:extLst>
              <a:ext uri="{FF2B5EF4-FFF2-40B4-BE49-F238E27FC236}">
                <a16:creationId xmlns:a16="http://schemas.microsoft.com/office/drawing/2014/main" id="{E3EDBCC6-4072-74EF-ADA6-C20A4B06B55A}"/>
              </a:ext>
            </a:extLst>
          </p:cNvPr>
          <p:cNvSpPr txBox="1"/>
          <p:nvPr/>
        </p:nvSpPr>
        <p:spPr>
          <a:xfrm>
            <a:off x="150962" y="448554"/>
            <a:ext cx="8842075" cy="424731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Wingdings"/>
              <a:buChar char="v"/>
            </a:pPr>
            <a:endParaRPr lang="en-US" b="1">
              <a:solidFill>
                <a:srgbClr val="000000"/>
              </a:solidFill>
              <a:latin typeface="Times New Roman"/>
              <a:ea typeface="Arial"/>
              <a:cs typeface="Arial"/>
            </a:endParaRPr>
          </a:p>
          <a:p>
            <a:r>
              <a:rPr lang="en-US" sz="1800" b="1" i="0" u="none" strike="noStrike" baseline="0" dirty="0">
                <a:solidFill>
                  <a:srgbClr val="000000"/>
                </a:solidFill>
                <a:latin typeface="Times New Roman"/>
                <a:ea typeface="Arial"/>
                <a:cs typeface="Arial"/>
              </a:rPr>
              <a:t>Statistical comparison</a:t>
            </a:r>
            <a:r>
              <a:rPr lang="en-US" b="1" dirty="0">
                <a:solidFill>
                  <a:srgbClr val="000000"/>
                </a:solidFill>
                <a:latin typeface="Times New Roman"/>
                <a:ea typeface="Arial"/>
                <a:cs typeface="Arial"/>
              </a:rPr>
              <a:t> for horizontal shifts</a:t>
            </a:r>
            <a:endParaRPr lang="en-US" dirty="0">
              <a:solidFill>
                <a:srgbClr val="000000"/>
              </a:solidFill>
              <a:latin typeface="Times New Roman"/>
              <a:ea typeface="Arial"/>
              <a:cs typeface="Times New Roman"/>
            </a:endParaRPr>
          </a:p>
          <a:p>
            <a:r>
              <a:rPr lang="en-US" dirty="0">
                <a:solidFill>
                  <a:srgbClr val="000000"/>
                </a:solidFill>
                <a:latin typeface="Times New Roman"/>
                <a:ea typeface="Arial"/>
                <a:cs typeface="Arial"/>
              </a:rPr>
              <a:t> p</a:t>
            </a:r>
            <a:r>
              <a:rPr lang="en-US" sz="1800" b="0" i="0" u="none" strike="noStrike" baseline="0" dirty="0">
                <a:solidFill>
                  <a:srgbClr val="000000"/>
                </a:solidFill>
                <a:latin typeface="Times New Roman"/>
                <a:ea typeface="Arial"/>
                <a:cs typeface="Arial"/>
              </a:rPr>
              <a:t> =</a:t>
            </a:r>
            <a:r>
              <a:rPr lang="en-US" dirty="0">
                <a:solidFill>
                  <a:srgbClr val="000000"/>
                </a:solidFill>
                <a:latin typeface="Times New Roman"/>
                <a:ea typeface="Arial"/>
                <a:cs typeface="Arial"/>
              </a:rPr>
              <a:t> 0.833 --&gt;</a:t>
            </a:r>
            <a:r>
              <a:rPr lang="en-US" sz="1800" b="0" i="0" u="none" strike="noStrike" baseline="0" dirty="0">
                <a:solidFill>
                  <a:srgbClr val="000000"/>
                </a:solidFill>
                <a:latin typeface="Times New Roman"/>
                <a:ea typeface="Arial"/>
                <a:cs typeface="Arial"/>
              </a:rPr>
              <a:t> no </a:t>
            </a:r>
            <a:r>
              <a:rPr lang="en-US" dirty="0">
                <a:solidFill>
                  <a:srgbClr val="000000"/>
                </a:solidFill>
                <a:latin typeface="Times New Roman"/>
                <a:ea typeface="Arial"/>
                <a:cs typeface="Arial"/>
              </a:rPr>
              <a:t>significant difference</a:t>
            </a:r>
            <a:endParaRPr lang="en-US" dirty="0">
              <a:solidFill>
                <a:srgbClr val="000000"/>
              </a:solidFill>
              <a:latin typeface="Times New Roman"/>
              <a:ea typeface="Arial"/>
              <a:cs typeface="Times New Roman"/>
            </a:endParaRPr>
          </a:p>
          <a:p>
            <a:pPr marL="285750" indent="-285750">
              <a:buFont typeface="Wingdings"/>
              <a:buChar char="v"/>
            </a:pPr>
            <a:endParaRPr lang="en-US">
              <a:solidFill>
                <a:srgbClr val="000000"/>
              </a:solidFill>
              <a:latin typeface="Times New Roman"/>
              <a:ea typeface="Arial"/>
              <a:cs typeface="Arial"/>
            </a:endParaRPr>
          </a:p>
          <a:p>
            <a:r>
              <a:rPr lang="en-US" b="1" dirty="0">
                <a:solidFill>
                  <a:srgbClr val="000000"/>
                </a:solidFill>
                <a:latin typeface="Times New Roman"/>
                <a:ea typeface="Arial"/>
                <a:cs typeface="Arial"/>
              </a:rPr>
              <a:t>Statistical comparison for vertical shifts:</a:t>
            </a:r>
            <a:endParaRPr lang="en-US" b="1" dirty="0">
              <a:solidFill>
                <a:srgbClr val="000000"/>
              </a:solidFill>
              <a:latin typeface="Times New Roman"/>
              <a:ea typeface="Arial"/>
              <a:cs typeface="Times New Roman"/>
            </a:endParaRPr>
          </a:p>
          <a:p>
            <a:r>
              <a:rPr lang="en-US" dirty="0">
                <a:solidFill>
                  <a:srgbClr val="000000"/>
                </a:solidFill>
                <a:latin typeface="Times New Roman"/>
                <a:ea typeface="Arial"/>
                <a:cs typeface="Arial"/>
              </a:rPr>
              <a:t> p= 0.232 --&gt; no significant difference  </a:t>
            </a:r>
            <a:r>
              <a:rPr lang="en-US" sz="1800" b="0" i="0" dirty="0">
                <a:solidFill>
                  <a:srgbClr val="000000"/>
                </a:solidFill>
                <a:latin typeface="Times New Roman"/>
                <a:ea typeface="Arial"/>
                <a:cs typeface="Arial"/>
              </a:rPr>
              <a:t>​</a:t>
            </a:r>
            <a:endParaRPr lang="en-US" dirty="0">
              <a:latin typeface="Times New Roman"/>
              <a:cs typeface="Times New Roman"/>
            </a:endParaRPr>
          </a:p>
          <a:p>
            <a:pPr marL="285750" indent="-285750">
              <a:buFont typeface="Wingdings"/>
              <a:buChar char="v"/>
            </a:pPr>
            <a:endParaRPr lang="en-US" b="1">
              <a:solidFill>
                <a:srgbClr val="000000"/>
              </a:solidFill>
              <a:latin typeface="Times New Roman"/>
              <a:ea typeface="Arial"/>
              <a:cs typeface="Arial"/>
            </a:endParaRPr>
          </a:p>
          <a:p>
            <a:r>
              <a:rPr lang="en-US" b="1" dirty="0">
                <a:solidFill>
                  <a:srgbClr val="000000"/>
                </a:solidFill>
                <a:latin typeface="Times New Roman"/>
                <a:ea typeface="Arial"/>
                <a:cs typeface="Arial"/>
              </a:rPr>
              <a:t>Observation</a:t>
            </a:r>
            <a:r>
              <a:rPr lang="en-US" sz="1800" b="1" i="0" u="none" strike="noStrike" baseline="0" dirty="0">
                <a:solidFill>
                  <a:srgbClr val="000000"/>
                </a:solidFill>
                <a:latin typeface="Times New Roman"/>
                <a:ea typeface="Arial"/>
                <a:cs typeface="Arial"/>
              </a:rPr>
              <a:t>:</a:t>
            </a:r>
            <a:r>
              <a:rPr lang="en-US" sz="1800" b="0" i="0" u="none" strike="noStrike" baseline="0" dirty="0">
                <a:solidFill>
                  <a:srgbClr val="000000"/>
                </a:solidFill>
                <a:latin typeface="Times New Roman"/>
                <a:ea typeface="Arial"/>
                <a:cs typeface="Arial"/>
              </a:rPr>
              <a:t> Both AVATAR </a:t>
            </a:r>
            <a:r>
              <a:rPr lang="en-US" dirty="0">
                <a:solidFill>
                  <a:srgbClr val="000000"/>
                </a:solidFill>
                <a:latin typeface="Times New Roman"/>
                <a:ea typeface="Arial"/>
                <a:cs typeface="Arial"/>
              </a:rPr>
              <a:t>and GA</a:t>
            </a:r>
            <a:r>
              <a:rPr lang="en-US" sz="1800" b="0" i="0" u="none" strike="noStrike" baseline="0" dirty="0">
                <a:solidFill>
                  <a:srgbClr val="000000"/>
                </a:solidFill>
                <a:latin typeface="Times New Roman"/>
                <a:ea typeface="Arial"/>
                <a:cs typeface="Arial"/>
              </a:rPr>
              <a:t> provide </a:t>
            </a:r>
            <a:r>
              <a:rPr lang="en-US" dirty="0">
                <a:solidFill>
                  <a:srgbClr val="000000"/>
                </a:solidFill>
                <a:latin typeface="Times New Roman"/>
                <a:ea typeface="Arial"/>
                <a:cs typeface="Arial"/>
              </a:rPr>
              <a:t>effective immobilization</a:t>
            </a:r>
            <a:r>
              <a:rPr lang="en-US" sz="1800" b="0" i="0" u="none" strike="noStrike" baseline="0" dirty="0">
                <a:solidFill>
                  <a:srgbClr val="000000"/>
                </a:solidFill>
                <a:latin typeface="Times New Roman"/>
                <a:ea typeface="Arial"/>
                <a:cs typeface="Arial"/>
              </a:rPr>
              <a:t>.</a:t>
            </a:r>
            <a:endParaRPr lang="en-US" b="1" dirty="0">
              <a:latin typeface="Times New Roman"/>
              <a:cs typeface="Arial"/>
            </a:endParaRPr>
          </a:p>
          <a:p>
            <a:pPr marL="285750" indent="-285750">
              <a:buFont typeface="Wingdings"/>
              <a:buChar char="v"/>
            </a:pPr>
            <a:endParaRPr lang="en-US">
              <a:latin typeface="Times New Roman"/>
              <a:cs typeface="Arial"/>
            </a:endParaRPr>
          </a:p>
          <a:p>
            <a:r>
              <a:rPr lang="en-US" b="1" dirty="0">
                <a:latin typeface="Times New Roman"/>
                <a:cs typeface="Arial"/>
              </a:rPr>
              <a:t>Optional Reference: </a:t>
            </a:r>
          </a:p>
          <a:p>
            <a:r>
              <a:rPr lang="en-US" u="sng" dirty="0">
                <a:latin typeface="Times New Roman"/>
                <a:cs typeface="Arial"/>
              </a:rPr>
              <a:t>T-test: </a:t>
            </a:r>
            <a:r>
              <a:rPr lang="en-US" dirty="0">
                <a:latin typeface="Times New Roman"/>
                <a:cs typeface="Arial"/>
              </a:rPr>
              <a:t>compares the averages between 2 groups to see if the difference is meaningful</a:t>
            </a:r>
          </a:p>
          <a:p>
            <a:r>
              <a:rPr lang="en-US" u="sng" dirty="0">
                <a:latin typeface="Times New Roman"/>
                <a:cs typeface="Arial"/>
              </a:rPr>
              <a:t>P value</a:t>
            </a:r>
            <a:r>
              <a:rPr lang="en-US" dirty="0">
                <a:latin typeface="Times New Roman"/>
                <a:cs typeface="Arial"/>
              </a:rPr>
              <a:t>: probability the result is due to chance </a:t>
            </a:r>
          </a:p>
          <a:p>
            <a:r>
              <a:rPr lang="en-US" dirty="0">
                <a:latin typeface="Times New Roman"/>
                <a:cs typeface="Arial"/>
              </a:rPr>
              <a:t>  p &lt; 0.05: statistically significant, meaningful different </a:t>
            </a:r>
            <a:endParaRPr lang="en-US" dirty="0">
              <a:latin typeface="Arial"/>
              <a:cs typeface="Arial"/>
            </a:endParaRPr>
          </a:p>
          <a:p>
            <a:r>
              <a:rPr lang="en-US" dirty="0">
                <a:latin typeface="Times New Roman"/>
                <a:cs typeface="Arial"/>
              </a:rPr>
              <a:t>  p  &gt;/= 0.05: not significant, groups are statistically similar  </a:t>
            </a:r>
            <a:endParaRPr lang="en-US">
              <a:latin typeface="Arial"/>
              <a:cs typeface="Arial"/>
            </a:endParaRPr>
          </a:p>
          <a:p>
            <a:pPr marL="285750" indent="-285750" algn="ctr">
              <a:buFont typeface="Wingdings"/>
              <a:buChar char="v"/>
            </a:pPr>
            <a:endParaRPr lang="en-US">
              <a:latin typeface="Times New Roman"/>
              <a:cs typeface="Times New Roman"/>
            </a:endParaRPr>
          </a:p>
        </p:txBody>
      </p:sp>
    </p:spTree>
    <p:extLst>
      <p:ext uri="{BB962C8B-B14F-4D97-AF65-F5344CB8AC3E}">
        <p14:creationId xmlns:p14="http://schemas.microsoft.com/office/powerpoint/2010/main" val="34533808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02803-60E8-F762-D1C9-E9A9412E04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4D676B-81CC-E702-01DE-9C075050B9C7}"/>
              </a:ext>
            </a:extLst>
          </p:cNvPr>
          <p:cNvSpPr>
            <a:spLocks noGrp="1"/>
          </p:cNvSpPr>
          <p:nvPr>
            <p:ph type="ctrTitle"/>
          </p:nvPr>
        </p:nvSpPr>
        <p:spPr>
          <a:xfrm>
            <a:off x="167316" y="180265"/>
            <a:ext cx="8004391" cy="699065"/>
          </a:xfrm>
        </p:spPr>
        <p:txBody>
          <a:bodyPr lIns="91440" tIns="45720" rIns="91440" bIns="45720" anchor="t">
            <a:normAutofit/>
          </a:bodyPr>
          <a:lstStyle/>
          <a:p>
            <a:r>
              <a:rPr lang="en-US">
                <a:solidFill>
                  <a:schemeClr val="tx1"/>
                </a:solidFill>
                <a:latin typeface="Times New Roman"/>
              </a:rPr>
              <a:t>Results – Imaging &amp; Treatment Times </a:t>
            </a:r>
            <a:endParaRPr lang="en-US">
              <a:solidFill>
                <a:schemeClr val="tx1"/>
              </a:solidFill>
            </a:endParaRPr>
          </a:p>
        </p:txBody>
      </p:sp>
      <p:sp>
        <p:nvSpPr>
          <p:cNvPr id="7" name="TextBox 6">
            <a:extLst>
              <a:ext uri="{FF2B5EF4-FFF2-40B4-BE49-F238E27FC236}">
                <a16:creationId xmlns:a16="http://schemas.microsoft.com/office/drawing/2014/main" id="{7B3AF5F6-6F9B-CE5E-9675-BE9738B01E43}"/>
              </a:ext>
            </a:extLst>
          </p:cNvPr>
          <p:cNvSpPr txBox="1"/>
          <p:nvPr/>
        </p:nvSpPr>
        <p:spPr>
          <a:xfrm>
            <a:off x="172528" y="868034"/>
            <a:ext cx="8464669" cy="34163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latin typeface="Times New Roman"/>
                <a:ea typeface="+mn-lt"/>
                <a:cs typeface="+mn-lt"/>
              </a:rPr>
              <a:t>AVATAR: 7 min 42 sec (range 1:41 – 21:26)</a:t>
            </a:r>
            <a:endParaRPr lang="en-US">
              <a:latin typeface="Times New Roman"/>
              <a:cs typeface="Arial"/>
            </a:endParaRPr>
          </a:p>
          <a:p>
            <a:r>
              <a:rPr lang="en-US">
                <a:latin typeface="Times New Roman"/>
                <a:ea typeface="+mn-lt"/>
                <a:cs typeface="+mn-lt"/>
              </a:rPr>
              <a:t>GA: 7 min 27 sec (range 1:55 – 15:16)</a:t>
            </a:r>
          </a:p>
          <a:p>
            <a:pPr>
              <a:buFont typeface="Arial"/>
              <a:buChar char="•"/>
            </a:pPr>
            <a:endParaRPr lang="en-US">
              <a:latin typeface="Times New Roman"/>
              <a:ea typeface="+mn-lt"/>
              <a:cs typeface="+mn-lt"/>
            </a:endParaRPr>
          </a:p>
          <a:p>
            <a:r>
              <a:rPr lang="en-US" b="1">
                <a:latin typeface="Times New Roman"/>
                <a:ea typeface="+mn-lt"/>
                <a:cs typeface="+mn-lt"/>
              </a:rPr>
              <a:t>Observation #1:</a:t>
            </a:r>
            <a:r>
              <a:rPr lang="en-US">
                <a:solidFill>
                  <a:srgbClr val="FF0000"/>
                </a:solidFill>
                <a:latin typeface="Times New Roman"/>
                <a:ea typeface="+mn-lt"/>
                <a:cs typeface="+mn-lt"/>
              </a:rPr>
              <a:t> </a:t>
            </a:r>
            <a:r>
              <a:rPr lang="en-US">
                <a:latin typeface="Times New Roman"/>
                <a:ea typeface="+mn-lt"/>
                <a:cs typeface="+mn-lt"/>
              </a:rPr>
              <a:t>Times are nearly identical, with minor variations due to patient cooperation and setup.</a:t>
            </a:r>
            <a:endParaRPr lang="en-US">
              <a:latin typeface="Times New Roman"/>
              <a:cs typeface="Arial"/>
            </a:endParaRPr>
          </a:p>
          <a:p>
            <a:endParaRPr lang="en-US">
              <a:latin typeface="Times New Roman"/>
              <a:cs typeface="Arial"/>
            </a:endParaRPr>
          </a:p>
          <a:p>
            <a:r>
              <a:rPr lang="en-US" b="1">
                <a:latin typeface="Times New Roman"/>
                <a:cs typeface="Arial"/>
              </a:rPr>
              <a:t>Observation #2:</a:t>
            </a:r>
            <a:r>
              <a:rPr lang="en-US">
                <a:latin typeface="Times New Roman"/>
                <a:cs typeface="Arial"/>
              </a:rPr>
              <a:t> AVATAR patients showed minimal to no motion during the typical beam-on period, demonstrating effective immobilization comparable to anesthesia</a:t>
            </a:r>
          </a:p>
          <a:p>
            <a:endParaRPr lang="en-US">
              <a:latin typeface="Times New Roman"/>
              <a:cs typeface="Arial"/>
            </a:endParaRPr>
          </a:p>
          <a:p>
            <a:r>
              <a:rPr lang="en-US" b="1">
                <a:latin typeface="Times New Roman"/>
                <a:cs typeface="Arial"/>
              </a:rPr>
              <a:t>Observation #3: </a:t>
            </a:r>
            <a:r>
              <a:rPr lang="en-US">
                <a:latin typeface="Times New Roman"/>
                <a:cs typeface="Arial"/>
              </a:rPr>
              <a:t>Although treatment length can vary, beam on time can be reflected by the time frames shown from kV to MV images</a:t>
            </a:r>
          </a:p>
          <a:p>
            <a:pPr marL="228600" indent="-228600">
              <a:buFont typeface=""/>
              <a:buChar char="•"/>
            </a:pPr>
            <a:endParaRPr lang="en-US">
              <a:latin typeface="Times New Roman"/>
              <a:cs typeface="Arial"/>
            </a:endParaRPr>
          </a:p>
        </p:txBody>
      </p:sp>
    </p:spTree>
    <p:extLst>
      <p:ext uri="{BB962C8B-B14F-4D97-AF65-F5344CB8AC3E}">
        <p14:creationId xmlns:p14="http://schemas.microsoft.com/office/powerpoint/2010/main" val="551460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6C0AD3-396C-7713-D51D-409D803028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4947B3-4C70-E935-8982-786351D1FF2C}"/>
              </a:ext>
            </a:extLst>
          </p:cNvPr>
          <p:cNvSpPr>
            <a:spLocks noGrp="1"/>
          </p:cNvSpPr>
          <p:nvPr>
            <p:ph type="ctrTitle"/>
          </p:nvPr>
        </p:nvSpPr>
        <p:spPr>
          <a:xfrm>
            <a:off x="151217" y="140018"/>
            <a:ext cx="8004391" cy="699065"/>
          </a:xfrm>
        </p:spPr>
        <p:txBody>
          <a:bodyPr lIns="91440" tIns="45720" rIns="91440" bIns="45720" anchor="t">
            <a:normAutofit/>
          </a:bodyPr>
          <a:lstStyle/>
          <a:p>
            <a:r>
              <a:rPr lang="en-US">
                <a:latin typeface="Times New Roman"/>
              </a:rPr>
              <a:t>Discussion </a:t>
            </a:r>
          </a:p>
        </p:txBody>
      </p:sp>
      <p:sp>
        <p:nvSpPr>
          <p:cNvPr id="3" name="TextBox 2">
            <a:extLst>
              <a:ext uri="{FF2B5EF4-FFF2-40B4-BE49-F238E27FC236}">
                <a16:creationId xmlns:a16="http://schemas.microsoft.com/office/drawing/2014/main" id="{F9BA32A1-8A21-248E-9BB4-4361C521DFEF}"/>
              </a:ext>
            </a:extLst>
          </p:cNvPr>
          <p:cNvSpPr txBox="1"/>
          <p:nvPr/>
        </p:nvSpPr>
        <p:spPr>
          <a:xfrm>
            <a:off x="253747" y="841428"/>
            <a:ext cx="8632929" cy="193899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Wingdings"/>
              <a:buChar char="v"/>
            </a:pPr>
            <a:r>
              <a:rPr lang="en-US" sz="2000">
                <a:latin typeface="Times New Roman"/>
                <a:cs typeface="Arial"/>
              </a:rPr>
              <a:t>AVATAR demonstrated effective motion management in pediatric patients</a:t>
            </a:r>
            <a:endParaRPr lang="en-US" sz="2000">
              <a:latin typeface="Times New Roman"/>
              <a:cs typeface="Times New Roman"/>
            </a:endParaRPr>
          </a:p>
          <a:p>
            <a:pPr marL="342900" indent="-342900">
              <a:buFont typeface="Wingdings"/>
              <a:buChar char="v"/>
            </a:pPr>
            <a:r>
              <a:rPr lang="en-US" sz="2000">
                <a:latin typeface="Times New Roman"/>
                <a:cs typeface="Arial"/>
              </a:rPr>
              <a:t>Improve patient cooperation and treatment experience</a:t>
            </a:r>
            <a:endParaRPr lang="en-US" sz="2000">
              <a:latin typeface="Times New Roman"/>
              <a:cs typeface="Times New Roman"/>
            </a:endParaRPr>
          </a:p>
          <a:p>
            <a:pPr marL="342900" indent="-342900">
              <a:buFont typeface="Wingdings"/>
              <a:buChar char="v"/>
            </a:pPr>
            <a:r>
              <a:rPr lang="en-US" sz="2000">
                <a:latin typeface="Times New Roman"/>
                <a:cs typeface="Arial"/>
              </a:rPr>
              <a:t>Supports the incorporation of AVATAR into standard pediatric RT workflow</a:t>
            </a:r>
            <a:endParaRPr lang="en-US" sz="2000">
              <a:latin typeface="Times New Roman"/>
              <a:cs typeface="Times New Roman"/>
            </a:endParaRPr>
          </a:p>
          <a:p>
            <a:pPr marL="342900" indent="-342900">
              <a:buFont typeface="Wingdings,Sans-Serif"/>
              <a:buChar char="v"/>
            </a:pPr>
            <a:r>
              <a:rPr lang="en-US" sz="2000">
                <a:latin typeface="Times New Roman"/>
                <a:cs typeface="Times New Roman"/>
              </a:rPr>
              <a:t>Provides a non-invasive alternative to GA resulting in the reduction of anesthesia-related risks</a:t>
            </a:r>
          </a:p>
          <a:p>
            <a:pPr marL="342900" indent="-342900">
              <a:buFont typeface="Wingdings,Sans-Serif"/>
              <a:buChar char="v"/>
            </a:pPr>
            <a:r>
              <a:rPr lang="en-US" sz="2000">
                <a:latin typeface="Times New Roman"/>
                <a:cs typeface="Times New Roman"/>
              </a:rPr>
              <a:t>Reduced imaging and shortening treatment times overall</a:t>
            </a:r>
            <a:endParaRPr lang="en-US" err="1"/>
          </a:p>
        </p:txBody>
      </p:sp>
    </p:spTree>
    <p:extLst>
      <p:ext uri="{BB962C8B-B14F-4D97-AF65-F5344CB8AC3E}">
        <p14:creationId xmlns:p14="http://schemas.microsoft.com/office/powerpoint/2010/main" val="15920058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6DBF37-E12E-E35B-318D-E0DE55B490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79E662-B03B-A3F5-C677-701E5D4744B0}"/>
              </a:ext>
            </a:extLst>
          </p:cNvPr>
          <p:cNvSpPr>
            <a:spLocks noGrp="1"/>
          </p:cNvSpPr>
          <p:nvPr>
            <p:ph type="ctrTitle"/>
          </p:nvPr>
        </p:nvSpPr>
        <p:spPr>
          <a:xfrm>
            <a:off x="151217" y="123920"/>
            <a:ext cx="8004391" cy="699065"/>
          </a:xfrm>
        </p:spPr>
        <p:txBody>
          <a:bodyPr lIns="91440" tIns="45720" rIns="91440" bIns="45720" anchor="t">
            <a:normAutofit/>
          </a:bodyPr>
          <a:lstStyle/>
          <a:p>
            <a:r>
              <a:rPr lang="en-US">
                <a:latin typeface="Times New Roman"/>
              </a:rPr>
              <a:t>Limitations  </a:t>
            </a:r>
          </a:p>
        </p:txBody>
      </p:sp>
      <p:sp>
        <p:nvSpPr>
          <p:cNvPr id="3" name="TextBox 2">
            <a:extLst>
              <a:ext uri="{FF2B5EF4-FFF2-40B4-BE49-F238E27FC236}">
                <a16:creationId xmlns:a16="http://schemas.microsoft.com/office/drawing/2014/main" id="{B060BF56-9FFD-4C71-15D2-34807A888559}"/>
              </a:ext>
            </a:extLst>
          </p:cNvPr>
          <p:cNvSpPr txBox="1"/>
          <p:nvPr/>
        </p:nvSpPr>
        <p:spPr>
          <a:xfrm>
            <a:off x="153883" y="696428"/>
            <a:ext cx="8985847" cy="400109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latin typeface="Times New Roman"/>
                <a:cs typeface="Arial"/>
              </a:rPr>
              <a:t>1.Small sample size limiting the generalizability of the research findings </a:t>
            </a:r>
            <a:endParaRPr lang="en-US" dirty="0">
              <a:cs typeface="Arial"/>
            </a:endParaRPr>
          </a:p>
          <a:p>
            <a:endParaRPr lang="en-US">
              <a:latin typeface="Times New Roman"/>
              <a:cs typeface="Arial"/>
            </a:endParaRPr>
          </a:p>
          <a:p>
            <a:r>
              <a:rPr lang="en-US" dirty="0">
                <a:latin typeface="Times New Roman"/>
                <a:cs typeface="Arial"/>
              </a:rPr>
              <a:t>2. Effectiveness of AVATAR is dependent on patient's age, anxiety, and stage of development</a:t>
            </a:r>
            <a:endParaRPr lang="en-US" dirty="0">
              <a:cs typeface="Arial"/>
            </a:endParaRPr>
          </a:p>
          <a:p>
            <a:endParaRPr lang="en-US">
              <a:latin typeface="Times New Roman"/>
              <a:cs typeface="Arial"/>
            </a:endParaRPr>
          </a:p>
          <a:p>
            <a:r>
              <a:rPr lang="en-US" dirty="0">
                <a:latin typeface="Times New Roman"/>
                <a:cs typeface="Arial"/>
              </a:rPr>
              <a:t>3. Use of AP/PA fields limit complexity of potential treatment techniques, which may lead to longer treatment times and restricts how the findings can be applied to more advanced setups or treatments </a:t>
            </a:r>
          </a:p>
          <a:p>
            <a:r>
              <a:rPr lang="en-US" dirty="0">
                <a:latin typeface="Times New Roman"/>
                <a:cs typeface="Arial"/>
              </a:rPr>
              <a:t>   Motion could only be assessed through static imaging which does not fully represent </a:t>
            </a:r>
          </a:p>
          <a:p>
            <a:r>
              <a:rPr lang="en-US" dirty="0">
                <a:latin typeface="Times New Roman"/>
                <a:cs typeface="Arial"/>
              </a:rPr>
              <a:t>   patient movement during more complex, longer duration treatments </a:t>
            </a:r>
            <a:endParaRPr lang="en-US" dirty="0"/>
          </a:p>
          <a:p>
            <a:endParaRPr lang="en-US">
              <a:latin typeface="Times New Roman"/>
              <a:cs typeface="Arial"/>
            </a:endParaRPr>
          </a:p>
          <a:p>
            <a:r>
              <a:rPr lang="en-US" dirty="0">
                <a:latin typeface="Times New Roman"/>
                <a:cs typeface="Arial"/>
              </a:rPr>
              <a:t>4. Full setup times could not be measured, as study lacked technology needed to track start-to-finish setup duration which impacts the AVATAR overall efficiency or time saving remains uncertain </a:t>
            </a:r>
          </a:p>
          <a:p>
            <a:pPr marL="285750" indent="-285750">
              <a:buAutoNum type="arabicPeriod"/>
            </a:pPr>
            <a:endParaRPr lang="en-US" sz="2000">
              <a:latin typeface="Times New Roman"/>
              <a:cs typeface="Arial"/>
            </a:endParaRPr>
          </a:p>
        </p:txBody>
      </p:sp>
    </p:spTree>
    <p:extLst>
      <p:ext uri="{BB962C8B-B14F-4D97-AF65-F5344CB8AC3E}">
        <p14:creationId xmlns:p14="http://schemas.microsoft.com/office/powerpoint/2010/main" val="13967546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1EEDFA-3EE4-B046-8DA6-332817A232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6C24AD-45A1-F429-56D7-8D0FB17550CC}"/>
              </a:ext>
            </a:extLst>
          </p:cNvPr>
          <p:cNvSpPr>
            <a:spLocks noGrp="1"/>
          </p:cNvSpPr>
          <p:nvPr>
            <p:ph type="ctrTitle"/>
          </p:nvPr>
        </p:nvSpPr>
        <p:spPr>
          <a:xfrm>
            <a:off x="151217" y="123920"/>
            <a:ext cx="8004391" cy="699065"/>
          </a:xfrm>
        </p:spPr>
        <p:txBody>
          <a:bodyPr lIns="91440" tIns="45720" rIns="91440" bIns="45720" anchor="t">
            <a:normAutofit/>
          </a:bodyPr>
          <a:lstStyle/>
          <a:p>
            <a:r>
              <a:rPr lang="en-US">
                <a:latin typeface="Times New Roman"/>
              </a:rPr>
              <a:t>Conclusion </a:t>
            </a:r>
          </a:p>
        </p:txBody>
      </p:sp>
      <p:sp>
        <p:nvSpPr>
          <p:cNvPr id="4" name="TextBox 3">
            <a:extLst>
              <a:ext uri="{FF2B5EF4-FFF2-40B4-BE49-F238E27FC236}">
                <a16:creationId xmlns:a16="http://schemas.microsoft.com/office/drawing/2014/main" id="{53DB1420-79EE-C823-E829-EF167963ACE1}"/>
              </a:ext>
            </a:extLst>
          </p:cNvPr>
          <p:cNvSpPr txBox="1"/>
          <p:nvPr/>
        </p:nvSpPr>
        <p:spPr>
          <a:xfrm>
            <a:off x="397769" y="826668"/>
            <a:ext cx="8020372" cy="23083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latin typeface="Times New Roman"/>
                <a:cs typeface="Arial"/>
              </a:rPr>
              <a:t>This study demonstrates that the AVATAR system is an effective and non-invasive method for motion management.</a:t>
            </a:r>
          </a:p>
          <a:p>
            <a:endParaRPr lang="en-US">
              <a:latin typeface="Times New Roman"/>
              <a:cs typeface="Arial"/>
            </a:endParaRPr>
          </a:p>
          <a:p>
            <a:pPr marL="285750" indent="-285750">
              <a:buFont typeface="Wingdings"/>
              <a:buChar char="§"/>
            </a:pPr>
            <a:r>
              <a:rPr lang="en-US">
                <a:latin typeface="Times New Roman"/>
                <a:cs typeface="Arial"/>
              </a:rPr>
              <a:t>Key findings</a:t>
            </a:r>
          </a:p>
          <a:p>
            <a:pPr marL="742950" lvl="1" indent="-285750">
              <a:buFont typeface="Courier New"/>
              <a:buChar char="o"/>
            </a:pPr>
            <a:r>
              <a:rPr lang="en-US">
                <a:latin typeface="Times New Roman"/>
                <a:cs typeface="Arial"/>
              </a:rPr>
              <a:t>Comparable immobilization to general anesthesia</a:t>
            </a:r>
          </a:p>
          <a:p>
            <a:pPr marL="742950" lvl="1" indent="-285750">
              <a:buFont typeface="Courier New"/>
              <a:buChar char="o"/>
            </a:pPr>
            <a:r>
              <a:rPr lang="en-US">
                <a:latin typeface="Times New Roman"/>
                <a:cs typeface="Arial"/>
              </a:rPr>
              <a:t>Improved patient safety and comfort</a:t>
            </a:r>
          </a:p>
          <a:p>
            <a:pPr marL="742950" lvl="1" indent="-285750">
              <a:buFont typeface="Courier New"/>
              <a:buChar char="o"/>
            </a:pPr>
            <a:r>
              <a:rPr lang="en-US">
                <a:latin typeface="Times New Roman"/>
                <a:cs typeface="Arial"/>
              </a:rPr>
              <a:t>Efficient integration into workflow</a:t>
            </a:r>
          </a:p>
          <a:p>
            <a:pPr marL="742950" lvl="1" indent="-285750">
              <a:buFont typeface="Courier New"/>
              <a:buChar char="o"/>
            </a:pPr>
            <a:r>
              <a:rPr lang="en-US">
                <a:latin typeface="Times New Roman"/>
                <a:cs typeface="Arial"/>
              </a:rPr>
              <a:t>Potential for reduced healthcare burden</a:t>
            </a:r>
          </a:p>
        </p:txBody>
      </p:sp>
      <p:sp>
        <p:nvSpPr>
          <p:cNvPr id="6" name="TextBox 5">
            <a:extLst>
              <a:ext uri="{FF2B5EF4-FFF2-40B4-BE49-F238E27FC236}">
                <a16:creationId xmlns:a16="http://schemas.microsoft.com/office/drawing/2014/main" id="{9A497100-95DC-D3AB-C8D2-D9E3FADEE7E8}"/>
              </a:ext>
            </a:extLst>
          </p:cNvPr>
          <p:cNvSpPr txBox="1"/>
          <p:nvPr/>
        </p:nvSpPr>
        <p:spPr>
          <a:xfrm>
            <a:off x="394956" y="3405097"/>
            <a:ext cx="8473759"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latin typeface="Times New Roman"/>
                <a:cs typeface="Arial"/>
              </a:rPr>
              <a:t>AVATAR represents a viable non-pharmacologic alternative to GA</a:t>
            </a:r>
          </a:p>
          <a:p>
            <a:endParaRPr lang="en-US">
              <a:latin typeface="Times New Roman"/>
              <a:cs typeface="Arial"/>
            </a:endParaRPr>
          </a:p>
          <a:p>
            <a:r>
              <a:rPr lang="en-US">
                <a:latin typeface="Times New Roman"/>
                <a:cs typeface="Arial"/>
              </a:rPr>
              <a:t>These finding support broader adoption of AVATAR in pediatric oncology centers</a:t>
            </a:r>
          </a:p>
        </p:txBody>
      </p:sp>
    </p:spTree>
    <p:extLst>
      <p:ext uri="{BB962C8B-B14F-4D97-AF65-F5344CB8AC3E}">
        <p14:creationId xmlns:p14="http://schemas.microsoft.com/office/powerpoint/2010/main" val="42546521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5B5C07-DBFC-3CDB-B1DE-24D3B85322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F7B79D-14E2-9B56-3313-50DFADB4B294}"/>
              </a:ext>
            </a:extLst>
          </p:cNvPr>
          <p:cNvSpPr>
            <a:spLocks noGrp="1"/>
          </p:cNvSpPr>
          <p:nvPr>
            <p:ph type="ctrTitle"/>
          </p:nvPr>
        </p:nvSpPr>
        <p:spPr>
          <a:xfrm>
            <a:off x="135119" y="172216"/>
            <a:ext cx="8004391" cy="699065"/>
          </a:xfrm>
        </p:spPr>
        <p:txBody>
          <a:bodyPr lIns="91440" tIns="45720" rIns="91440" bIns="45720" anchor="t">
            <a:normAutofit/>
          </a:bodyPr>
          <a:lstStyle/>
          <a:p>
            <a:r>
              <a:rPr lang="en-US">
                <a:latin typeface="Times New Roman"/>
              </a:rPr>
              <a:t>Future Plans   </a:t>
            </a:r>
            <a:endParaRPr lang="en-US"/>
          </a:p>
        </p:txBody>
      </p:sp>
      <p:sp>
        <p:nvSpPr>
          <p:cNvPr id="4" name="TextBox 3">
            <a:extLst>
              <a:ext uri="{FF2B5EF4-FFF2-40B4-BE49-F238E27FC236}">
                <a16:creationId xmlns:a16="http://schemas.microsoft.com/office/drawing/2014/main" id="{D79C4250-C127-22F8-6B2F-B4E0213ACEC4}"/>
              </a:ext>
            </a:extLst>
          </p:cNvPr>
          <p:cNvSpPr txBox="1"/>
          <p:nvPr/>
        </p:nvSpPr>
        <p:spPr>
          <a:xfrm>
            <a:off x="135119" y="871281"/>
            <a:ext cx="8473759" cy="203132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Wingdings" pitchFamily="2" charset="2"/>
              <a:buChar char="v"/>
            </a:pPr>
            <a:r>
              <a:rPr lang="en-US">
                <a:latin typeface="Times New Roman"/>
                <a:cs typeface="Arial"/>
              </a:rPr>
              <a:t>Expand sample size to improve statistical generalizability </a:t>
            </a:r>
            <a:endParaRPr lang="en-US">
              <a:latin typeface="Arial"/>
              <a:cs typeface="Arial"/>
            </a:endParaRPr>
          </a:p>
          <a:p>
            <a:pPr marL="285750" indent="-285750">
              <a:buFont typeface="Wingdings" pitchFamily="2" charset="2"/>
              <a:buChar char="v"/>
            </a:pPr>
            <a:r>
              <a:rPr lang="en-US">
                <a:latin typeface="Times New Roman"/>
                <a:cs typeface="Arial"/>
              </a:rPr>
              <a:t>Conduct prospective studies with standardized AVATAR protocols across more pediatric treatment sites </a:t>
            </a:r>
          </a:p>
          <a:p>
            <a:pPr marL="285750" indent="-285750">
              <a:buFont typeface="Wingdings" pitchFamily="2" charset="2"/>
              <a:buChar char="v"/>
            </a:pPr>
            <a:r>
              <a:rPr lang="en-US">
                <a:latin typeface="Times New Roman"/>
                <a:cs typeface="Arial"/>
              </a:rPr>
              <a:t>Integrate real time motion monitoring</a:t>
            </a:r>
          </a:p>
          <a:p>
            <a:pPr marL="285750" indent="-285750">
              <a:buFont typeface="Wingdings" pitchFamily="2" charset="2"/>
              <a:buChar char="v"/>
            </a:pPr>
            <a:r>
              <a:rPr lang="en-US">
                <a:latin typeface="Times New Roman"/>
                <a:cs typeface="Arial"/>
              </a:rPr>
              <a:t>Compare workflow efficiency using full setup time measurements </a:t>
            </a:r>
          </a:p>
          <a:p>
            <a:pPr marL="285750" indent="-285750">
              <a:buFont typeface="Wingdings" pitchFamily="2" charset="2"/>
              <a:buChar char="v"/>
            </a:pPr>
            <a:r>
              <a:rPr lang="en-US">
                <a:latin typeface="Times New Roman"/>
                <a:cs typeface="Arial"/>
              </a:rPr>
              <a:t>Evaluate patient centered outcomes</a:t>
            </a:r>
          </a:p>
          <a:p>
            <a:pPr marL="285750" indent="-285750">
              <a:buFont typeface="Wingdings" pitchFamily="2" charset="2"/>
              <a:buChar char="v"/>
            </a:pPr>
            <a:r>
              <a:rPr lang="en-US">
                <a:latin typeface="Times New Roman"/>
                <a:cs typeface="Arial"/>
              </a:rPr>
              <a:t>Assess cost effectiveness and resource utilization of AVATAR vs anesthesia</a:t>
            </a:r>
          </a:p>
        </p:txBody>
      </p:sp>
    </p:spTree>
    <p:extLst>
      <p:ext uri="{BB962C8B-B14F-4D97-AF65-F5344CB8AC3E}">
        <p14:creationId xmlns:p14="http://schemas.microsoft.com/office/powerpoint/2010/main" val="31738570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523CB1-4C81-A18A-2357-16C133C6E9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3D1E7B-BD85-2DF1-E257-27AE2A7E73F7}"/>
              </a:ext>
            </a:extLst>
          </p:cNvPr>
          <p:cNvSpPr>
            <a:spLocks noGrp="1"/>
          </p:cNvSpPr>
          <p:nvPr>
            <p:ph type="ctrTitle"/>
          </p:nvPr>
        </p:nvSpPr>
        <p:spPr>
          <a:xfrm>
            <a:off x="191464" y="148068"/>
            <a:ext cx="8004391" cy="699065"/>
          </a:xfrm>
        </p:spPr>
        <p:txBody>
          <a:bodyPr lIns="91440" tIns="45720" rIns="91440" bIns="45720" anchor="t">
            <a:normAutofit/>
          </a:bodyPr>
          <a:lstStyle/>
          <a:p>
            <a:r>
              <a:rPr lang="en-US">
                <a:latin typeface="Times New Roman"/>
              </a:rPr>
              <a:t>References </a:t>
            </a:r>
          </a:p>
        </p:txBody>
      </p:sp>
      <p:sp>
        <p:nvSpPr>
          <p:cNvPr id="3" name="Content Placeholder 2">
            <a:extLst>
              <a:ext uri="{FF2B5EF4-FFF2-40B4-BE49-F238E27FC236}">
                <a16:creationId xmlns:a16="http://schemas.microsoft.com/office/drawing/2014/main" id="{AA5BB332-66EA-9336-0F44-54B8F4C9696B}"/>
              </a:ext>
            </a:extLst>
          </p:cNvPr>
          <p:cNvSpPr>
            <a:spLocks noGrp="1"/>
          </p:cNvSpPr>
          <p:nvPr>
            <p:ph idx="1"/>
          </p:nvPr>
        </p:nvSpPr>
        <p:spPr>
          <a:xfrm>
            <a:off x="194657" y="849182"/>
            <a:ext cx="8630226" cy="3382133"/>
          </a:xfrm>
        </p:spPr>
        <p:txBody>
          <a:bodyPr vert="horz" lIns="91440" tIns="45720" rIns="91440" bIns="45720" rtlCol="0" anchor="t">
            <a:noAutofit/>
          </a:bodyPr>
          <a:lstStyle/>
          <a:p>
            <a:pPr>
              <a:buNone/>
            </a:pPr>
            <a:r>
              <a:rPr lang="en-US" sz="1600" err="1">
                <a:solidFill>
                  <a:schemeClr val="tx1"/>
                </a:solidFill>
                <a:latin typeface="Times New Roman"/>
                <a:cs typeface="Times New Roman"/>
              </a:rPr>
              <a:t>Arlachov</a:t>
            </a:r>
            <a:r>
              <a:rPr lang="en-US" sz="1600">
                <a:solidFill>
                  <a:schemeClr val="tx1"/>
                </a:solidFill>
                <a:latin typeface="Times New Roman"/>
                <a:cs typeface="Times New Roman"/>
              </a:rPr>
              <a:t>, Y., &amp; Ganatra, R. H. (2012, November). </a:t>
            </a:r>
            <a:r>
              <a:rPr lang="en-US" sz="1600" i="1">
                <a:solidFill>
                  <a:schemeClr val="tx1"/>
                </a:solidFill>
                <a:latin typeface="Times New Roman"/>
                <a:cs typeface="Times New Roman"/>
              </a:rPr>
              <a:t>Sedation/</a:t>
            </a:r>
            <a:r>
              <a:rPr lang="en-US" sz="1600" i="1" err="1">
                <a:solidFill>
                  <a:schemeClr val="tx1"/>
                </a:solidFill>
                <a:latin typeface="Times New Roman"/>
                <a:cs typeface="Times New Roman"/>
              </a:rPr>
              <a:t>anaesthesia</a:t>
            </a:r>
            <a:r>
              <a:rPr lang="en-US" sz="1600" i="1">
                <a:solidFill>
                  <a:schemeClr val="tx1"/>
                </a:solidFill>
                <a:latin typeface="Times New Roman"/>
                <a:cs typeface="Times New Roman"/>
              </a:rPr>
              <a:t> in </a:t>
            </a:r>
            <a:r>
              <a:rPr lang="en-US" sz="1600" i="1" err="1">
                <a:solidFill>
                  <a:schemeClr val="tx1"/>
                </a:solidFill>
                <a:latin typeface="Times New Roman"/>
                <a:cs typeface="Times New Roman"/>
              </a:rPr>
              <a:t>Paediatric</a:t>
            </a:r>
            <a:r>
              <a:rPr lang="en-US" sz="1600" i="1">
                <a:solidFill>
                  <a:schemeClr val="tx1"/>
                </a:solidFill>
                <a:latin typeface="Times New Roman"/>
                <a:cs typeface="Times New Roman"/>
              </a:rPr>
              <a:t> Radiology. </a:t>
            </a:r>
            <a:r>
              <a:rPr lang="en-US" sz="1600">
                <a:solidFill>
                  <a:schemeClr val="tx1"/>
                </a:solidFill>
                <a:latin typeface="Times New Roman"/>
                <a:cs typeface="Times New Roman"/>
              </a:rPr>
              <a:t>The British journal of radiology. </a:t>
            </a:r>
            <a:r>
              <a:rPr lang="en-US" sz="1600">
                <a:solidFill>
                  <a:schemeClr val="tx1"/>
                </a:solidFill>
                <a:latin typeface="Times New Roman"/>
                <a:cs typeface="Times New Roman"/>
                <a:hlinkClick r:id="rId2">
                  <a:extLst>
                    <a:ext uri="{A12FA001-AC4F-418D-AE19-62706E023703}">
                      <ahyp:hlinkClr xmlns:ahyp="http://schemas.microsoft.com/office/drawing/2018/hyperlinkcolor" val="tx"/>
                    </a:ext>
                  </a:extLst>
                </a:hlinkClick>
              </a:rPr>
              <a:t>https://pmc.ncbi.nlm.nih.gov/articles/PMC3500799/</a:t>
            </a:r>
          </a:p>
          <a:p>
            <a:pPr>
              <a:buNone/>
            </a:pPr>
            <a:r>
              <a:rPr lang="en-US" sz="1600">
                <a:solidFill>
                  <a:schemeClr val="tx1"/>
                </a:solidFill>
                <a:latin typeface="Times New Roman"/>
                <a:cs typeface="Times New Roman"/>
              </a:rPr>
              <a:t>Balazy, K. E., Gutkin, P. M., Skinner, L., von Eyben, R., Fowler, T., Pinkham, D. W., Rodriguez, S., Maxim, P. G., Donaldson, S. S., Loo, B. W., Jr, Bush, K., &amp; Hiniker, S. M. (2020). I</a:t>
            </a:r>
            <a:r>
              <a:rPr lang="en-US" sz="1600" i="1">
                <a:solidFill>
                  <a:schemeClr val="tx1"/>
                </a:solidFill>
                <a:latin typeface="Times New Roman"/>
                <a:cs typeface="Times New Roman"/>
              </a:rPr>
              <a:t>mpact of Audiovisual-Assisted Therapeutic Ambience in Radiation Therapy (AVATAR) on Anesthesia Use, Payer Charges, and Treatment Time in Pediatric Patients. Practical radiation oncology,</a:t>
            </a:r>
            <a:r>
              <a:rPr lang="en-US" sz="1600">
                <a:solidFill>
                  <a:schemeClr val="tx1"/>
                </a:solidFill>
                <a:latin typeface="Times New Roman"/>
                <a:cs typeface="Times New Roman"/>
              </a:rPr>
              <a:t> </a:t>
            </a:r>
            <a:r>
              <a:rPr lang="en-US" sz="1600" i="1">
                <a:solidFill>
                  <a:schemeClr val="tx1"/>
                </a:solidFill>
                <a:latin typeface="Times New Roman"/>
                <a:cs typeface="Times New Roman"/>
              </a:rPr>
              <a:t>10</a:t>
            </a:r>
            <a:r>
              <a:rPr lang="en-US" sz="1600">
                <a:solidFill>
                  <a:schemeClr val="tx1"/>
                </a:solidFill>
                <a:latin typeface="Times New Roman"/>
                <a:cs typeface="Times New Roman"/>
              </a:rPr>
              <a:t>(4), e272–e279. </a:t>
            </a:r>
            <a:r>
              <a:rPr lang="en-US" sz="1600">
                <a:solidFill>
                  <a:schemeClr val="tx1"/>
                </a:solidFill>
                <a:latin typeface="Times New Roman"/>
                <a:cs typeface="Times New Roman"/>
                <a:hlinkClick r:id="rId3">
                  <a:extLst>
                    <a:ext uri="{A12FA001-AC4F-418D-AE19-62706E023703}">
                      <ahyp:hlinkClr xmlns:ahyp="http://schemas.microsoft.com/office/drawing/2018/hyperlinkcolor" val="tx"/>
                    </a:ext>
                  </a:extLst>
                </a:hlinkClick>
              </a:rPr>
              <a:t>https://doi.org/10.1016/j.prro.2019.12.009</a:t>
            </a:r>
          </a:p>
          <a:p>
            <a:pPr>
              <a:buNone/>
            </a:pPr>
            <a:r>
              <a:rPr lang="en-US" sz="1600">
                <a:solidFill>
                  <a:schemeClr val="tx1"/>
                </a:solidFill>
                <a:latin typeface="Times New Roman"/>
                <a:cs typeface="Times New Roman"/>
              </a:rPr>
              <a:t>Hiniker, S. M., Roeske, J. C., Kang, H. C., Kozak, K. R., &amp; Goldman, E. E. (2017). </a:t>
            </a:r>
            <a:r>
              <a:rPr lang="en-US" sz="1600" i="1">
                <a:solidFill>
                  <a:schemeClr val="tx1"/>
                </a:solidFill>
                <a:latin typeface="Times New Roman"/>
                <a:cs typeface="Times New Roman"/>
              </a:rPr>
              <a:t>Initial clinical outcomes of audiovisual-assisted therapeutic distraction during pediatric radiation therapy.</a:t>
            </a:r>
            <a:r>
              <a:rPr lang="en-US" sz="1600">
                <a:solidFill>
                  <a:schemeClr val="tx1"/>
                </a:solidFill>
                <a:latin typeface="Times New Roman"/>
                <a:cs typeface="Times New Roman"/>
              </a:rPr>
              <a:t> </a:t>
            </a:r>
            <a:r>
              <a:rPr lang="en-US" sz="1600" i="1">
                <a:solidFill>
                  <a:schemeClr val="tx1"/>
                </a:solidFill>
                <a:latin typeface="Times New Roman"/>
                <a:cs typeface="Times New Roman"/>
              </a:rPr>
              <a:t>Practical Radiation Oncology, 7</a:t>
            </a:r>
            <a:r>
              <a:rPr lang="en-US" sz="1600">
                <a:solidFill>
                  <a:schemeClr val="tx1"/>
                </a:solidFill>
                <a:latin typeface="Times New Roman"/>
                <a:cs typeface="Times New Roman"/>
              </a:rPr>
              <a:t>(4), e265–e272. </a:t>
            </a:r>
            <a:r>
              <a:rPr lang="en-US" sz="1600">
                <a:solidFill>
                  <a:schemeClr val="tx1"/>
                </a:solidFill>
                <a:latin typeface="Times New Roman"/>
                <a:cs typeface="Times New Roman"/>
                <a:hlinkClick r:id="rId4">
                  <a:extLst>
                    <a:ext uri="{A12FA001-AC4F-418D-AE19-62706E023703}">
                      <ahyp:hlinkClr xmlns:ahyp="http://schemas.microsoft.com/office/drawing/2018/hyperlinkcolor" val="tx"/>
                    </a:ext>
                  </a:extLst>
                </a:hlinkClick>
              </a:rPr>
              <a:t>https://doi.org/10.1016/j.prro.2017.01.006</a:t>
            </a:r>
          </a:p>
        </p:txBody>
      </p:sp>
    </p:spTree>
    <p:extLst>
      <p:ext uri="{BB962C8B-B14F-4D97-AF65-F5344CB8AC3E}">
        <p14:creationId xmlns:p14="http://schemas.microsoft.com/office/powerpoint/2010/main" val="10538875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44307B-3052-CDFF-6A39-11E65B7718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2D9B26-10DF-68A4-C07C-33DF4540A83B}"/>
              </a:ext>
            </a:extLst>
          </p:cNvPr>
          <p:cNvSpPr>
            <a:spLocks noGrp="1"/>
          </p:cNvSpPr>
          <p:nvPr>
            <p:ph type="ctrTitle"/>
          </p:nvPr>
        </p:nvSpPr>
        <p:spPr>
          <a:xfrm>
            <a:off x="159267" y="252709"/>
            <a:ext cx="8004391" cy="699065"/>
          </a:xfrm>
        </p:spPr>
        <p:txBody>
          <a:bodyPr lIns="91440" tIns="45720" rIns="91440" bIns="45720" anchor="t">
            <a:normAutofit/>
          </a:bodyPr>
          <a:lstStyle/>
          <a:p>
            <a:r>
              <a:rPr lang="en-US">
                <a:latin typeface="Times New Roman"/>
              </a:rPr>
              <a:t>References </a:t>
            </a:r>
          </a:p>
        </p:txBody>
      </p:sp>
      <p:sp>
        <p:nvSpPr>
          <p:cNvPr id="3" name="Content Placeholder 2">
            <a:extLst>
              <a:ext uri="{FF2B5EF4-FFF2-40B4-BE49-F238E27FC236}">
                <a16:creationId xmlns:a16="http://schemas.microsoft.com/office/drawing/2014/main" id="{12C9BEB7-D2A7-C29E-CF65-890D5BFEAD77}"/>
              </a:ext>
            </a:extLst>
          </p:cNvPr>
          <p:cNvSpPr>
            <a:spLocks noGrp="1"/>
          </p:cNvSpPr>
          <p:nvPr>
            <p:ph idx="1"/>
          </p:nvPr>
        </p:nvSpPr>
        <p:spPr>
          <a:xfrm>
            <a:off x="146361" y="949418"/>
            <a:ext cx="8015594" cy="3382133"/>
          </a:xfrm>
        </p:spPr>
        <p:txBody>
          <a:bodyPr vert="horz" lIns="91440" tIns="45720" rIns="91440" bIns="45720" rtlCol="0" anchor="t">
            <a:normAutofit/>
          </a:bodyPr>
          <a:lstStyle/>
          <a:p>
            <a:pPr>
              <a:buNone/>
            </a:pPr>
            <a:r>
              <a:rPr lang="en-US">
                <a:latin typeface="Times New Roman"/>
                <a:cs typeface="Times New Roman"/>
              </a:rPr>
              <a:t>Prasad, R. N., Baliga, S., Banner, J., Cadieux, C., Cetnar, A., Degnan, M., Depinet, M., Ewing, A., Hobbs, N., Jiang, A. L., Manring, I., Perlow, H. K., Rock, A., Skinner, L. B., Tenney, L., Walls, V., Hiniker, S. M., &amp; Palmer, J. D. (2022). Radiation Therapy Without Anesthesia for a 2-Year-Old Child Using Audio-Visual Assisted Therapeutic Ambience in Radiation Therapy (AVATAR). Practical radiation oncology, 12(3), e216–e220. </a:t>
            </a:r>
            <a:r>
              <a:rPr lang="en-US" u="sng">
                <a:latin typeface="Times New Roman"/>
                <a:cs typeface="Times New Roman"/>
              </a:rPr>
              <a:t>https://doi.org/10.1016/j.prro.2021.12.009</a:t>
            </a:r>
          </a:p>
          <a:p>
            <a:pPr>
              <a:buNone/>
            </a:pPr>
            <a:r>
              <a:rPr lang="en-US">
                <a:latin typeface="Times New Roman"/>
                <a:cs typeface="Times New Roman"/>
              </a:rPr>
              <a:t>Ritchie, J. (2024). </a:t>
            </a:r>
            <a:r>
              <a:rPr lang="en-US" err="1">
                <a:latin typeface="Times New Roman"/>
                <a:cs typeface="Times New Roman"/>
              </a:rPr>
              <a:t>Paediatric</a:t>
            </a:r>
            <a:r>
              <a:rPr lang="en-US">
                <a:latin typeface="Times New Roman"/>
                <a:cs typeface="Times New Roman"/>
              </a:rPr>
              <a:t> radiation therapy without </a:t>
            </a:r>
            <a:r>
              <a:rPr lang="en-US" err="1">
                <a:latin typeface="Times New Roman"/>
                <a:cs typeface="Times New Roman"/>
              </a:rPr>
              <a:t>anaesthesia</a:t>
            </a:r>
            <a:r>
              <a:rPr lang="en-US">
                <a:latin typeface="Times New Roman"/>
                <a:cs typeface="Times New Roman"/>
              </a:rPr>
              <a:t>. Radiotherapy &amp; Oncology, 196, 109084. </a:t>
            </a:r>
            <a:r>
              <a:rPr lang="en-US" u="sng">
                <a:latin typeface="Times New Roman"/>
                <a:cs typeface="Times New Roman"/>
              </a:rPr>
              <a:t>https://doi.org/10.1016/j.radonc.2024.109084</a:t>
            </a:r>
          </a:p>
          <a:p>
            <a:pPr>
              <a:buNone/>
            </a:pPr>
            <a:endParaRPr lang="en-US" sz="1600">
              <a:latin typeface="Times New Roman"/>
              <a:cs typeface="Times New Roman"/>
            </a:endParaRPr>
          </a:p>
        </p:txBody>
      </p:sp>
    </p:spTree>
    <p:extLst>
      <p:ext uri="{BB962C8B-B14F-4D97-AF65-F5344CB8AC3E}">
        <p14:creationId xmlns:p14="http://schemas.microsoft.com/office/powerpoint/2010/main" val="19480464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5FB563-C32D-714E-8E68-B815C4300FA5}"/>
              </a:ext>
            </a:extLst>
          </p:cNvPr>
          <p:cNvSpPr>
            <a:spLocks noGrp="1"/>
          </p:cNvSpPr>
          <p:nvPr>
            <p:ph type="ctrTitle"/>
          </p:nvPr>
        </p:nvSpPr>
        <p:spPr>
          <a:xfrm>
            <a:off x="207562" y="115866"/>
            <a:ext cx="8004391" cy="699065"/>
          </a:xfrm>
        </p:spPr>
        <p:txBody>
          <a:bodyPr lIns="91440" tIns="45720" rIns="91440" bIns="45720" anchor="ctr">
            <a:normAutofit/>
          </a:bodyPr>
          <a:lstStyle/>
          <a:p>
            <a:r>
              <a:rPr lang="en-US">
                <a:latin typeface="Times New Roman"/>
              </a:rPr>
              <a:t>The Problem</a:t>
            </a:r>
            <a:endParaRPr lang="en-US"/>
          </a:p>
        </p:txBody>
      </p:sp>
      <p:sp>
        <p:nvSpPr>
          <p:cNvPr id="3" name="Content Placeholder 2">
            <a:extLst>
              <a:ext uri="{FF2B5EF4-FFF2-40B4-BE49-F238E27FC236}">
                <a16:creationId xmlns:a16="http://schemas.microsoft.com/office/drawing/2014/main" id="{66262813-097A-5543-A683-26FF18A09A32}"/>
              </a:ext>
            </a:extLst>
          </p:cNvPr>
          <p:cNvSpPr>
            <a:spLocks noGrp="1"/>
          </p:cNvSpPr>
          <p:nvPr>
            <p:ph idx="1"/>
          </p:nvPr>
        </p:nvSpPr>
        <p:spPr>
          <a:xfrm>
            <a:off x="204631" y="893393"/>
            <a:ext cx="5125426" cy="2973159"/>
          </a:xfrm>
        </p:spPr>
        <p:txBody>
          <a:bodyPr vert="horz" lIns="91440" tIns="45720" rIns="91440" bIns="45720" rtlCol="0" anchor="t">
            <a:noAutofit/>
          </a:bodyPr>
          <a:lstStyle/>
          <a:p>
            <a:pPr>
              <a:lnSpc>
                <a:spcPct val="150000"/>
              </a:lnSpc>
              <a:spcAft>
                <a:spcPts val="0"/>
              </a:spcAft>
              <a:buFont typeface="Wingdings"/>
              <a:buChar char="v"/>
            </a:pPr>
            <a:r>
              <a:rPr lang="en-US">
                <a:latin typeface="Times New Roman"/>
              </a:rPr>
              <a:t>Immobilization is critical in radiation therapy</a:t>
            </a:r>
          </a:p>
          <a:p>
            <a:pPr>
              <a:lnSpc>
                <a:spcPct val="150000"/>
              </a:lnSpc>
              <a:spcAft>
                <a:spcPts val="0"/>
              </a:spcAft>
              <a:buFont typeface="Wingdings"/>
              <a:buChar char="v"/>
            </a:pPr>
            <a:r>
              <a:rPr lang="en-US">
                <a:latin typeface="Times New Roman"/>
              </a:rPr>
              <a:t>Small movements compromise: </a:t>
            </a:r>
          </a:p>
          <a:p>
            <a:pPr lvl="1">
              <a:lnSpc>
                <a:spcPct val="150000"/>
              </a:lnSpc>
              <a:spcAft>
                <a:spcPts val="0"/>
              </a:spcAft>
              <a:buChar char="•"/>
            </a:pPr>
            <a:r>
              <a:rPr lang="en-US" sz="1800">
                <a:latin typeface="Times New Roman"/>
              </a:rPr>
              <a:t>treatment accuracy</a:t>
            </a:r>
            <a:endParaRPr lang="en-US" sz="1800"/>
          </a:p>
          <a:p>
            <a:pPr lvl="1">
              <a:lnSpc>
                <a:spcPct val="150000"/>
              </a:lnSpc>
              <a:spcAft>
                <a:spcPts val="0"/>
              </a:spcAft>
              <a:buChar char="•"/>
            </a:pPr>
            <a:r>
              <a:rPr lang="en-US" sz="1800">
                <a:latin typeface="Times New Roman"/>
              </a:rPr>
              <a:t>increase radiation exposure</a:t>
            </a:r>
          </a:p>
          <a:p>
            <a:pPr lvl="1">
              <a:lnSpc>
                <a:spcPct val="150000"/>
              </a:lnSpc>
              <a:spcAft>
                <a:spcPts val="0"/>
              </a:spcAft>
              <a:buChar char="•"/>
            </a:pPr>
            <a:r>
              <a:rPr lang="en-US" sz="1800">
                <a:latin typeface="Times New Roman"/>
              </a:rPr>
              <a:t>prolonged treatment time</a:t>
            </a:r>
            <a:endParaRPr lang="en-US" sz="1800"/>
          </a:p>
          <a:p>
            <a:pPr>
              <a:lnSpc>
                <a:spcPct val="150000"/>
              </a:lnSpc>
              <a:spcAft>
                <a:spcPts val="0"/>
              </a:spcAft>
              <a:buClr>
                <a:prstClr val="black">
                  <a:lumMod val="50000"/>
                  <a:lumOff val="50000"/>
                </a:prstClr>
              </a:buClr>
              <a:buFont typeface="Wingdings"/>
              <a:buChar char="v"/>
            </a:pPr>
            <a:endParaRPr lang="en-US">
              <a:latin typeface="Times New Roman"/>
            </a:endParaRPr>
          </a:p>
          <a:p>
            <a:pPr>
              <a:lnSpc>
                <a:spcPct val="150000"/>
              </a:lnSpc>
              <a:spcAft>
                <a:spcPts val="0"/>
              </a:spcAft>
              <a:buFont typeface="Wingdings"/>
              <a:buChar char="v"/>
            </a:pPr>
            <a:endParaRPr lang="en-US">
              <a:latin typeface="Times New Roman"/>
            </a:endParaRPr>
          </a:p>
        </p:txBody>
      </p:sp>
      <p:pic>
        <p:nvPicPr>
          <p:cNvPr id="4" name="Picture 3" descr="Pediatric Anesthesia Stock Photos, Pictures &amp; Royalty-Free Images - iStock">
            <a:extLst>
              <a:ext uri="{FF2B5EF4-FFF2-40B4-BE49-F238E27FC236}">
                <a16:creationId xmlns:a16="http://schemas.microsoft.com/office/drawing/2014/main" id="{D1305169-991F-AC5F-6CB6-A7CCB0A9FAD5}"/>
              </a:ext>
            </a:extLst>
          </p:cNvPr>
          <p:cNvPicPr>
            <a:picLocks noChangeAspect="1"/>
          </p:cNvPicPr>
          <p:nvPr/>
        </p:nvPicPr>
        <p:blipFill>
          <a:blip r:embed="rId3"/>
          <a:srcRect l="7080" r="3" b="3"/>
          <a:stretch>
            <a:fillRect/>
          </a:stretch>
        </p:blipFill>
        <p:spPr>
          <a:xfrm>
            <a:off x="5537929" y="-2341"/>
            <a:ext cx="3606090" cy="2570437"/>
          </a:xfrm>
          <a:prstGeom prst="rect">
            <a:avLst/>
          </a:prstGeom>
          <a:noFill/>
        </p:spPr>
      </p:pic>
      <p:pic>
        <p:nvPicPr>
          <p:cNvPr id="5" name="Picture 4" descr="Male doctor preparing a patient. Mid adult male radiologist preparing a little girl for an MRI Scan.     pediatric radiation therapy stock pictures, royalty-free photos &amp; images">
            <a:extLst>
              <a:ext uri="{FF2B5EF4-FFF2-40B4-BE49-F238E27FC236}">
                <a16:creationId xmlns:a16="http://schemas.microsoft.com/office/drawing/2014/main" id="{AB0C181E-901D-2CA9-DB4E-157EA2D7323F}"/>
              </a:ext>
            </a:extLst>
          </p:cNvPr>
          <p:cNvPicPr>
            <a:picLocks noChangeAspect="1"/>
          </p:cNvPicPr>
          <p:nvPr/>
        </p:nvPicPr>
        <p:blipFill>
          <a:blip r:embed="rId4"/>
          <a:stretch>
            <a:fillRect/>
          </a:stretch>
        </p:blipFill>
        <p:spPr>
          <a:xfrm>
            <a:off x="5541892" y="2235475"/>
            <a:ext cx="3601280" cy="2395332"/>
          </a:xfrm>
          <a:prstGeom prst="rect">
            <a:avLst/>
          </a:prstGeom>
        </p:spPr>
      </p:pic>
    </p:spTree>
    <p:extLst>
      <p:ext uri="{BB962C8B-B14F-4D97-AF65-F5344CB8AC3E}">
        <p14:creationId xmlns:p14="http://schemas.microsoft.com/office/powerpoint/2010/main" val="7980556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A4FC3A-8962-CDE0-382E-7A2835FF5A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71C950-A534-2D8B-B5E1-88223F8931B6}"/>
              </a:ext>
            </a:extLst>
          </p:cNvPr>
          <p:cNvSpPr>
            <a:spLocks noGrp="1"/>
          </p:cNvSpPr>
          <p:nvPr>
            <p:ph type="title"/>
          </p:nvPr>
        </p:nvSpPr>
        <p:spPr>
          <a:xfrm>
            <a:off x="502903" y="1975994"/>
            <a:ext cx="7734221" cy="1114494"/>
          </a:xfrm>
        </p:spPr>
        <p:txBody>
          <a:bodyPr lIns="91440" tIns="45720" rIns="91440" bIns="45720" anchor="ctr">
            <a:normAutofit/>
          </a:bodyPr>
          <a:lstStyle/>
          <a:p>
            <a:r>
              <a:rPr lang="en-US"/>
              <a:t>Questions?</a:t>
            </a:r>
          </a:p>
        </p:txBody>
      </p:sp>
    </p:spTree>
    <p:extLst>
      <p:ext uri="{BB962C8B-B14F-4D97-AF65-F5344CB8AC3E}">
        <p14:creationId xmlns:p14="http://schemas.microsoft.com/office/powerpoint/2010/main" val="15286713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B158E3-FF36-F71B-BDD7-4FF18A52EB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838335-7719-2090-314D-AC283ADB8DBA}"/>
              </a:ext>
            </a:extLst>
          </p:cNvPr>
          <p:cNvSpPr>
            <a:spLocks noGrp="1"/>
          </p:cNvSpPr>
          <p:nvPr>
            <p:ph type="title"/>
          </p:nvPr>
        </p:nvSpPr>
        <p:spPr>
          <a:xfrm>
            <a:off x="704135" y="2571641"/>
            <a:ext cx="3382657" cy="1122658"/>
          </a:xfrm>
        </p:spPr>
        <p:txBody>
          <a:bodyPr lIns="91440" tIns="45720" rIns="91440" bIns="45720" anchor="ctr">
            <a:normAutofit/>
          </a:bodyPr>
          <a:lstStyle/>
          <a:p>
            <a:r>
              <a:rPr lang="en-US"/>
              <a:t>Thank you!</a:t>
            </a:r>
          </a:p>
        </p:txBody>
      </p:sp>
      <p:sp>
        <p:nvSpPr>
          <p:cNvPr id="12" name="Text Placeholder 2">
            <a:extLst>
              <a:ext uri="{FF2B5EF4-FFF2-40B4-BE49-F238E27FC236}">
                <a16:creationId xmlns:a16="http://schemas.microsoft.com/office/drawing/2014/main" id="{F94BDFDB-C496-6003-D021-CB7DC7F3E0D9}"/>
              </a:ext>
            </a:extLst>
          </p:cNvPr>
          <p:cNvSpPr>
            <a:spLocks noGrp="1"/>
          </p:cNvSpPr>
          <p:nvPr>
            <p:ph type="body" sz="quarter" idx="12"/>
          </p:nvPr>
        </p:nvSpPr>
        <p:spPr>
          <a:xfrm>
            <a:off x="6753355" y="954123"/>
            <a:ext cx="2215320" cy="3245778"/>
          </a:xfrm>
        </p:spPr>
        <p:txBody>
          <a:bodyPr lIns="91440" tIns="45720" rIns="91440" bIns="45720" anchor="ctr">
            <a:noAutofit/>
          </a:bodyPr>
          <a:lstStyle/>
          <a:p>
            <a:r>
              <a:rPr lang="en-US">
                <a:hlinkClick r:id="rId3">
                  <a:extLst>
                    <a:ext uri="{A12FA001-AC4F-418D-AE19-62706E023703}">
                      <ahyp:hlinkClr xmlns:ahyp="http://schemas.microsoft.com/office/drawing/2018/hyperlinkcolor" val="tx"/>
                    </a:ext>
                  </a:extLst>
                </a:hlinkClick>
              </a:rPr>
              <a:t>emertayl@iu.edu</a:t>
            </a:r>
          </a:p>
          <a:p>
            <a:r>
              <a:rPr lang="en-US">
                <a:hlinkClick r:id="rId4">
                  <a:extLst>
                    <a:ext uri="{A12FA001-AC4F-418D-AE19-62706E023703}">
                      <ahyp:hlinkClr xmlns:ahyp="http://schemas.microsoft.com/office/drawing/2018/hyperlinkcolor" val="tx"/>
                    </a:ext>
                  </a:extLst>
                </a:hlinkClick>
              </a:rPr>
              <a:t>sloanme@iu.edu</a:t>
            </a:r>
          </a:p>
          <a:p>
            <a:r>
              <a:rPr lang="en-US">
                <a:hlinkClick r:id="rId5">
                  <a:extLst>
                    <a:ext uri="{A12FA001-AC4F-418D-AE19-62706E023703}">
                      <ahyp:hlinkClr xmlns:ahyp="http://schemas.microsoft.com/office/drawing/2018/hyperlinkcolor" val="tx"/>
                    </a:ext>
                  </a:extLst>
                </a:hlinkClick>
              </a:rPr>
              <a:t>wilsoneg@iu.edu</a:t>
            </a:r>
          </a:p>
          <a:p>
            <a:r>
              <a:rPr lang="en-US">
                <a:hlinkClick r:id="rId6">
                  <a:extLst>
                    <a:ext uri="{A12FA001-AC4F-418D-AE19-62706E023703}">
                      <ahyp:hlinkClr xmlns:ahyp="http://schemas.microsoft.com/office/drawing/2018/hyperlinkcolor" val="tx"/>
                    </a:ext>
                  </a:extLst>
                </a:hlinkClick>
              </a:rPr>
              <a:t>sakinter@iu.edu</a:t>
            </a:r>
          </a:p>
        </p:txBody>
      </p:sp>
    </p:spTree>
    <p:extLst>
      <p:ext uri="{BB962C8B-B14F-4D97-AF65-F5344CB8AC3E}">
        <p14:creationId xmlns:p14="http://schemas.microsoft.com/office/powerpoint/2010/main" val="32259910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46A158-83DE-3DFB-E6E0-55A283B624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970E41-FED0-6BDE-E215-EFA6AAC12602}"/>
              </a:ext>
            </a:extLst>
          </p:cNvPr>
          <p:cNvSpPr>
            <a:spLocks noGrp="1"/>
          </p:cNvSpPr>
          <p:nvPr>
            <p:ph type="ctrTitle"/>
          </p:nvPr>
        </p:nvSpPr>
        <p:spPr>
          <a:xfrm>
            <a:off x="191464" y="83673"/>
            <a:ext cx="8004391" cy="699065"/>
          </a:xfrm>
        </p:spPr>
        <p:txBody>
          <a:bodyPr lIns="91440" tIns="45720" rIns="91440" bIns="45720" anchor="t">
            <a:normAutofit/>
          </a:bodyPr>
          <a:lstStyle/>
          <a:p>
            <a:r>
              <a:rPr lang="en-US">
                <a:latin typeface="Times New Roman"/>
              </a:rPr>
              <a:t>Standard Approach &amp; Drawbacks</a:t>
            </a:r>
          </a:p>
        </p:txBody>
      </p:sp>
      <p:sp>
        <p:nvSpPr>
          <p:cNvPr id="3" name="Content Placeholder 2">
            <a:extLst>
              <a:ext uri="{FF2B5EF4-FFF2-40B4-BE49-F238E27FC236}">
                <a16:creationId xmlns:a16="http://schemas.microsoft.com/office/drawing/2014/main" id="{3334A627-9173-18AB-444F-7D11E736AF20}"/>
              </a:ext>
            </a:extLst>
          </p:cNvPr>
          <p:cNvSpPr>
            <a:spLocks noGrp="1"/>
          </p:cNvSpPr>
          <p:nvPr>
            <p:ph idx="1"/>
          </p:nvPr>
        </p:nvSpPr>
        <p:spPr>
          <a:xfrm>
            <a:off x="193291" y="607704"/>
            <a:ext cx="9018413" cy="3360566"/>
          </a:xfrm>
        </p:spPr>
        <p:txBody>
          <a:bodyPr vert="horz" lIns="91440" tIns="45720" rIns="91440" bIns="45720" rtlCol="0" anchor="t">
            <a:noAutofit/>
          </a:bodyPr>
          <a:lstStyle/>
          <a:p>
            <a:pPr marL="285750" indent="-285750">
              <a:lnSpc>
                <a:spcPct val="170000"/>
              </a:lnSpc>
              <a:spcAft>
                <a:spcPts val="0"/>
              </a:spcAft>
              <a:buClr>
                <a:srgbClr val="808080"/>
              </a:buClr>
              <a:buFont typeface="Wingdings"/>
              <a:buChar char="v"/>
            </a:pPr>
            <a:r>
              <a:rPr lang="en-US" sz="1600" b="1">
                <a:latin typeface="Times New Roman"/>
              </a:rPr>
              <a:t>Current standard approach:</a:t>
            </a:r>
            <a:r>
              <a:rPr lang="en-US" sz="1600">
                <a:latin typeface="Times New Roman"/>
              </a:rPr>
              <a:t> general anesthesia (GA) </a:t>
            </a:r>
            <a:endParaRPr lang="en-US" sz="1600">
              <a:solidFill>
                <a:srgbClr val="000000"/>
              </a:solidFill>
              <a:latin typeface="Times New Roman"/>
            </a:endParaRPr>
          </a:p>
          <a:p>
            <a:pPr marL="285750" indent="-285750">
              <a:lnSpc>
                <a:spcPct val="170000"/>
              </a:lnSpc>
              <a:spcAft>
                <a:spcPts val="0"/>
              </a:spcAft>
              <a:buClr>
                <a:srgbClr val="808080"/>
              </a:buClr>
              <a:buFont typeface="Wingdings"/>
              <a:buChar char="v"/>
            </a:pPr>
            <a:r>
              <a:rPr lang="en-US" sz="1600" b="1">
                <a:latin typeface="Times New Roman"/>
              </a:rPr>
              <a:t>Advantages of GA: </a:t>
            </a:r>
            <a:r>
              <a:rPr lang="en-US" sz="1600">
                <a:latin typeface="Times New Roman"/>
              </a:rPr>
              <a:t>reliable immobilization</a:t>
            </a:r>
            <a:endParaRPr lang="en-US" sz="1600">
              <a:solidFill>
                <a:srgbClr val="000000"/>
              </a:solidFill>
              <a:latin typeface="Times New Roman"/>
            </a:endParaRPr>
          </a:p>
          <a:p>
            <a:pPr marL="285750" indent="-285750">
              <a:lnSpc>
                <a:spcPct val="170000"/>
              </a:lnSpc>
              <a:spcAft>
                <a:spcPts val="0"/>
              </a:spcAft>
              <a:buClr>
                <a:srgbClr val="808080"/>
              </a:buClr>
              <a:buFont typeface="Wingdings"/>
              <a:buChar char="v"/>
            </a:pPr>
            <a:r>
              <a:rPr lang="en-US" sz="1600" b="1">
                <a:latin typeface="Times New Roman"/>
              </a:rPr>
              <a:t>Disadvantages of GA: </a:t>
            </a:r>
            <a:endParaRPr lang="en-US" sz="1600">
              <a:solidFill>
                <a:srgbClr val="000000"/>
              </a:solidFill>
              <a:latin typeface="Times New Roman"/>
            </a:endParaRPr>
          </a:p>
          <a:p>
            <a:pPr marL="685800" lvl="1" indent="-285750">
              <a:lnSpc>
                <a:spcPct val="170000"/>
              </a:lnSpc>
              <a:spcAft>
                <a:spcPts val="0"/>
              </a:spcAft>
              <a:buFont typeface="Wingdings"/>
              <a:buChar char="§"/>
            </a:pPr>
            <a:r>
              <a:rPr lang="en-US" u="sng">
                <a:latin typeface="Times New Roman"/>
              </a:rPr>
              <a:t>Medial risks:</a:t>
            </a:r>
            <a:r>
              <a:rPr lang="en-US">
                <a:latin typeface="Times New Roman"/>
              </a:rPr>
              <a:t> upper-airway obstruction, hypoventilation, hypoxia, hypotension </a:t>
            </a:r>
          </a:p>
          <a:p>
            <a:pPr marL="685800" lvl="1" indent="-285750">
              <a:lnSpc>
                <a:spcPct val="170000"/>
              </a:lnSpc>
              <a:spcAft>
                <a:spcPts val="0"/>
              </a:spcAft>
              <a:buFont typeface="Wingdings"/>
              <a:buChar char="§"/>
            </a:pPr>
            <a:r>
              <a:rPr lang="en-US" u="sng">
                <a:latin typeface="Times New Roman"/>
              </a:rPr>
              <a:t>Post-anesthesia symptoms:</a:t>
            </a:r>
            <a:r>
              <a:rPr lang="en-US">
                <a:latin typeface="Times New Roman"/>
              </a:rPr>
              <a:t> nausea, disorientation, sleep disturbance, nightmares </a:t>
            </a:r>
          </a:p>
          <a:p>
            <a:pPr marL="685800" lvl="1" indent="-285750">
              <a:lnSpc>
                <a:spcPct val="170000"/>
              </a:lnSpc>
              <a:spcAft>
                <a:spcPts val="0"/>
              </a:spcAft>
              <a:buFont typeface="Wingdings"/>
              <a:buChar char="§"/>
            </a:pPr>
            <a:r>
              <a:rPr lang="en-US">
                <a:latin typeface="Times New Roman"/>
              </a:rPr>
              <a:t>Increase resource utilization, time, and costs </a:t>
            </a:r>
          </a:p>
          <a:p>
            <a:pPr marL="285750" indent="-285750">
              <a:lnSpc>
                <a:spcPct val="170000"/>
              </a:lnSpc>
              <a:spcAft>
                <a:spcPts val="0"/>
              </a:spcAft>
              <a:buClr>
                <a:srgbClr val="808080"/>
              </a:buClr>
              <a:buFont typeface="Wingdings"/>
              <a:buChar char="v"/>
            </a:pPr>
            <a:r>
              <a:rPr lang="en-US" sz="1600" b="1">
                <a:latin typeface="Times New Roman"/>
              </a:rPr>
              <a:t>What do we do about this? </a:t>
            </a:r>
            <a:r>
              <a:rPr lang="en-US" sz="1600">
                <a:latin typeface="Times New Roman"/>
              </a:rPr>
              <a:t>Hospitals are looking for alternative, non-pharmacologic method to minimize motion and to reduce or eliminate the need for anesthesia. </a:t>
            </a:r>
          </a:p>
        </p:txBody>
      </p:sp>
    </p:spTree>
    <p:extLst>
      <p:ext uri="{BB962C8B-B14F-4D97-AF65-F5344CB8AC3E}">
        <p14:creationId xmlns:p14="http://schemas.microsoft.com/office/powerpoint/2010/main" val="35053690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F4D7BB-8DBF-AEFB-BE34-BB925032C0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340904-21B7-ACB5-B2C1-34E5F5C73C4F}"/>
              </a:ext>
            </a:extLst>
          </p:cNvPr>
          <p:cNvSpPr>
            <a:spLocks noGrp="1"/>
          </p:cNvSpPr>
          <p:nvPr>
            <p:ph type="ctrTitle"/>
          </p:nvPr>
        </p:nvSpPr>
        <p:spPr>
          <a:xfrm>
            <a:off x="135119" y="75624"/>
            <a:ext cx="8004391" cy="699065"/>
          </a:xfrm>
        </p:spPr>
        <p:txBody>
          <a:bodyPr lIns="91440" tIns="45720" rIns="91440" bIns="45720" anchor="ctr">
            <a:normAutofit/>
          </a:bodyPr>
          <a:lstStyle/>
          <a:p>
            <a:r>
              <a:rPr lang="en-US">
                <a:latin typeface="Times New Roman"/>
              </a:rPr>
              <a:t>Introducing AVATAR  </a:t>
            </a:r>
          </a:p>
        </p:txBody>
      </p:sp>
      <p:sp>
        <p:nvSpPr>
          <p:cNvPr id="3" name="Content Placeholder 2">
            <a:extLst>
              <a:ext uri="{FF2B5EF4-FFF2-40B4-BE49-F238E27FC236}">
                <a16:creationId xmlns:a16="http://schemas.microsoft.com/office/drawing/2014/main" id="{AD2B4309-84A4-B7BE-8730-DEB36727AD5D}"/>
              </a:ext>
            </a:extLst>
          </p:cNvPr>
          <p:cNvSpPr>
            <a:spLocks noGrp="1"/>
          </p:cNvSpPr>
          <p:nvPr>
            <p:ph idx="1"/>
          </p:nvPr>
        </p:nvSpPr>
        <p:spPr>
          <a:xfrm>
            <a:off x="4388525" y="847816"/>
            <a:ext cx="4753622" cy="2842982"/>
          </a:xfrm>
        </p:spPr>
        <p:txBody>
          <a:bodyPr vert="horz" lIns="91440" tIns="45720" rIns="91440" bIns="45720" rtlCol="0" anchor="t">
            <a:normAutofit fontScale="92500" lnSpcReduction="20000"/>
          </a:bodyPr>
          <a:lstStyle/>
          <a:p>
            <a:pPr marL="0" indent="0">
              <a:lnSpc>
                <a:spcPct val="90000"/>
              </a:lnSpc>
              <a:buNone/>
            </a:pPr>
            <a:r>
              <a:rPr lang="en-US" b="1">
                <a:latin typeface="Times New Roman"/>
              </a:rPr>
              <a:t>AVATAR:</a:t>
            </a:r>
            <a:r>
              <a:rPr lang="en-US">
                <a:latin typeface="Times New Roman"/>
              </a:rPr>
              <a:t> Audio-Visual Therapeutic Ambience in Radiotherapy </a:t>
            </a:r>
          </a:p>
          <a:p>
            <a:pPr>
              <a:lnSpc>
                <a:spcPct val="90000"/>
              </a:lnSpc>
              <a:buFont typeface="Wingdings"/>
              <a:buChar char="v"/>
            </a:pPr>
            <a:r>
              <a:rPr lang="en-US">
                <a:latin typeface="Times New Roman"/>
              </a:rPr>
              <a:t>Patient focused audiovisual distraction</a:t>
            </a:r>
          </a:p>
          <a:p>
            <a:pPr>
              <a:lnSpc>
                <a:spcPct val="90000"/>
              </a:lnSpc>
              <a:buClr>
                <a:srgbClr val="808080"/>
              </a:buClr>
              <a:buFont typeface="Wingdings"/>
              <a:buChar char="v"/>
            </a:pPr>
            <a:r>
              <a:rPr lang="en-US">
                <a:latin typeface="Times New Roman"/>
              </a:rPr>
              <a:t>Video screen above patient during simulation and treatment </a:t>
            </a:r>
          </a:p>
          <a:p>
            <a:pPr>
              <a:lnSpc>
                <a:spcPct val="90000"/>
              </a:lnSpc>
              <a:buClr>
                <a:srgbClr val="808080"/>
              </a:buClr>
              <a:buFont typeface="Wingdings"/>
              <a:buChar char="v"/>
            </a:pPr>
            <a:r>
              <a:rPr lang="en-US">
                <a:latin typeface="Times New Roman"/>
              </a:rPr>
              <a:t>Radiation-compatible </a:t>
            </a:r>
          </a:p>
          <a:p>
            <a:pPr>
              <a:lnSpc>
                <a:spcPct val="90000"/>
              </a:lnSpc>
              <a:buClr>
                <a:srgbClr val="808080"/>
              </a:buClr>
              <a:buFont typeface="Wingdings"/>
              <a:buChar char="v"/>
            </a:pPr>
            <a:r>
              <a:rPr lang="en-US" u="sng">
                <a:latin typeface="Times New Roman"/>
              </a:rPr>
              <a:t>Goal:</a:t>
            </a:r>
            <a:r>
              <a:rPr lang="en-US">
                <a:latin typeface="Times New Roman"/>
              </a:rPr>
              <a:t> to create a calm environment for the patient making the immobilization tolerable without the risks and burdens of daily anesthesia</a:t>
            </a:r>
          </a:p>
        </p:txBody>
      </p:sp>
      <p:pic>
        <p:nvPicPr>
          <p:cNvPr id="5" name="Picture 4" descr="A mannequin on a table&#10;&#10;AI-generated content may be incorrect.">
            <a:extLst>
              <a:ext uri="{FF2B5EF4-FFF2-40B4-BE49-F238E27FC236}">
                <a16:creationId xmlns:a16="http://schemas.microsoft.com/office/drawing/2014/main" id="{C3028FC0-AB8F-17C2-D63A-A9FB1FEEAF64}"/>
              </a:ext>
            </a:extLst>
          </p:cNvPr>
          <p:cNvPicPr>
            <a:picLocks noChangeAspect="1"/>
          </p:cNvPicPr>
          <p:nvPr/>
        </p:nvPicPr>
        <p:blipFill>
          <a:blip r:embed="rId3"/>
          <a:srcRect l="6522" r="561" b="3"/>
          <a:stretch>
            <a:fillRect/>
          </a:stretch>
        </p:blipFill>
        <p:spPr>
          <a:xfrm>
            <a:off x="221539" y="847968"/>
            <a:ext cx="4145976" cy="3382133"/>
          </a:xfrm>
          <a:prstGeom prst="rect">
            <a:avLst/>
          </a:prstGeom>
          <a:noFill/>
        </p:spPr>
      </p:pic>
    </p:spTree>
    <p:extLst>
      <p:ext uri="{BB962C8B-B14F-4D97-AF65-F5344CB8AC3E}">
        <p14:creationId xmlns:p14="http://schemas.microsoft.com/office/powerpoint/2010/main" val="28805762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31B010-D845-EE77-ED43-9E9EA3DB02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6A94C7-3813-500D-A18E-6ABF1E9F48EB}"/>
              </a:ext>
            </a:extLst>
          </p:cNvPr>
          <p:cNvSpPr>
            <a:spLocks noGrp="1"/>
          </p:cNvSpPr>
          <p:nvPr>
            <p:ph type="ctrTitle"/>
          </p:nvPr>
        </p:nvSpPr>
        <p:spPr>
          <a:xfrm>
            <a:off x="159267" y="123920"/>
            <a:ext cx="8004391" cy="699065"/>
          </a:xfrm>
        </p:spPr>
        <p:txBody>
          <a:bodyPr lIns="91440" tIns="45720" rIns="91440" bIns="45720" anchor="ctr">
            <a:normAutofit/>
          </a:bodyPr>
          <a:lstStyle/>
          <a:p>
            <a:r>
              <a:rPr lang="en-US">
                <a:latin typeface="Times New Roman"/>
              </a:rPr>
              <a:t>Research Gap &amp; Study Objective</a:t>
            </a:r>
          </a:p>
        </p:txBody>
      </p:sp>
      <p:sp>
        <p:nvSpPr>
          <p:cNvPr id="3" name="Content Placeholder 2">
            <a:extLst>
              <a:ext uri="{FF2B5EF4-FFF2-40B4-BE49-F238E27FC236}">
                <a16:creationId xmlns:a16="http://schemas.microsoft.com/office/drawing/2014/main" id="{59CA2855-8A9E-6884-6547-C096AD284F9F}"/>
              </a:ext>
            </a:extLst>
          </p:cNvPr>
          <p:cNvSpPr>
            <a:spLocks noGrp="1"/>
          </p:cNvSpPr>
          <p:nvPr>
            <p:ph idx="1"/>
          </p:nvPr>
        </p:nvSpPr>
        <p:spPr>
          <a:xfrm>
            <a:off x="156266" y="820631"/>
            <a:ext cx="8840386" cy="3576227"/>
          </a:xfrm>
        </p:spPr>
        <p:txBody>
          <a:bodyPr vert="horz" lIns="91440" tIns="45720" rIns="91440" bIns="45720" rtlCol="0" anchor="t">
            <a:noAutofit/>
          </a:bodyPr>
          <a:lstStyle/>
          <a:p>
            <a:pPr>
              <a:lnSpc>
                <a:spcPct val="90000"/>
              </a:lnSpc>
              <a:buFont typeface="Wingdings"/>
              <a:buChar char="v"/>
            </a:pPr>
            <a:r>
              <a:rPr lang="en-US" b="1" dirty="0">
                <a:latin typeface="Times New Roman"/>
              </a:rPr>
              <a:t>Previous studies:</a:t>
            </a:r>
            <a:r>
              <a:rPr lang="en-US" dirty="0">
                <a:latin typeface="Times New Roman"/>
              </a:rPr>
              <a:t> AVATAR improves patient comfort and reduces anesthesia use; focused on cost/logistics rather than motion control itself.</a:t>
            </a:r>
            <a:endParaRPr lang="en-US" dirty="0"/>
          </a:p>
          <a:p>
            <a:pPr>
              <a:lnSpc>
                <a:spcPct val="90000"/>
              </a:lnSpc>
              <a:buFont typeface="Wingdings"/>
              <a:buChar char="v"/>
            </a:pPr>
            <a:r>
              <a:rPr lang="en-US" b="1" dirty="0">
                <a:latin typeface="Times New Roman"/>
              </a:rPr>
              <a:t>Gap: </a:t>
            </a:r>
            <a:r>
              <a:rPr lang="en-US" dirty="0">
                <a:latin typeface="Times New Roman"/>
              </a:rPr>
              <a:t>There is </a:t>
            </a:r>
            <a:r>
              <a:rPr lang="en-US" dirty="0">
                <a:solidFill>
                  <a:srgbClr val="242424"/>
                </a:solidFill>
                <a:latin typeface="Times New Roman"/>
                <a:cs typeface="Times New Roman"/>
              </a:rPr>
              <a:t>limited comparative evidence of whether the AVATAR distraction can achieve the level of intrafraction immobilization that equates anesthesia in pediatric populations.</a:t>
            </a:r>
            <a:endParaRPr lang="en-US" dirty="0">
              <a:latin typeface="Times New Roman"/>
            </a:endParaRPr>
          </a:p>
          <a:p>
            <a:pPr>
              <a:lnSpc>
                <a:spcPct val="90000"/>
              </a:lnSpc>
              <a:buFont typeface="Wingdings"/>
              <a:buChar char="v"/>
            </a:pPr>
            <a:r>
              <a:rPr lang="en-US" b="1" dirty="0">
                <a:solidFill>
                  <a:srgbClr val="242424"/>
                </a:solidFill>
                <a:latin typeface="Times New Roman"/>
                <a:cs typeface="Times New Roman"/>
              </a:rPr>
              <a:t>Primary Objective: </a:t>
            </a:r>
            <a:r>
              <a:rPr lang="en-US" dirty="0">
                <a:solidFill>
                  <a:srgbClr val="242424"/>
                </a:solidFill>
                <a:latin typeface="Times New Roman"/>
                <a:cs typeface="Times New Roman"/>
              </a:rPr>
              <a:t>To build on existing research, this study analyzed previously acquired data from pediatric patients with Wilms' tumors (nephroblastoma) to measure the intrafraction motion by comparing the use of anesthesia with the non-pharmacologic AVATAR distraction system. </a:t>
            </a:r>
          </a:p>
          <a:p>
            <a:pPr>
              <a:lnSpc>
                <a:spcPct val="90000"/>
              </a:lnSpc>
              <a:buClr>
                <a:srgbClr val="808080"/>
              </a:buClr>
              <a:buFont typeface="Wingdings"/>
              <a:buChar char="v"/>
            </a:pPr>
            <a:r>
              <a:rPr lang="en-US" dirty="0">
                <a:solidFill>
                  <a:srgbClr val="242424"/>
                </a:solidFill>
                <a:latin typeface="Times New Roman"/>
                <a:cs typeface="Times New Roman"/>
              </a:rPr>
              <a:t>Our findings have the potential to support the adoption of the AVATAR distraction system as motion management system </a:t>
            </a:r>
          </a:p>
        </p:txBody>
      </p:sp>
    </p:spTree>
    <p:extLst>
      <p:ext uri="{BB962C8B-B14F-4D97-AF65-F5344CB8AC3E}">
        <p14:creationId xmlns:p14="http://schemas.microsoft.com/office/powerpoint/2010/main" val="11100256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3C5FE2-B031-2179-95C2-F55420C7CE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179565-FD79-9FA7-E99B-C1EA5749193F}"/>
              </a:ext>
            </a:extLst>
          </p:cNvPr>
          <p:cNvSpPr>
            <a:spLocks noGrp="1"/>
          </p:cNvSpPr>
          <p:nvPr>
            <p:ph type="ctrTitle"/>
          </p:nvPr>
        </p:nvSpPr>
        <p:spPr>
          <a:xfrm>
            <a:off x="94872" y="148068"/>
            <a:ext cx="8004391" cy="699065"/>
          </a:xfrm>
        </p:spPr>
        <p:txBody>
          <a:bodyPr lIns="91440" tIns="45720" rIns="91440" bIns="45720" anchor="t">
            <a:normAutofit/>
          </a:bodyPr>
          <a:lstStyle/>
          <a:p>
            <a:r>
              <a:rPr lang="en-US">
                <a:latin typeface="Times New Roman"/>
              </a:rPr>
              <a:t>Review of Literature</a:t>
            </a:r>
          </a:p>
        </p:txBody>
      </p:sp>
      <p:sp>
        <p:nvSpPr>
          <p:cNvPr id="3" name="TextBox 2">
            <a:extLst>
              <a:ext uri="{FF2B5EF4-FFF2-40B4-BE49-F238E27FC236}">
                <a16:creationId xmlns:a16="http://schemas.microsoft.com/office/drawing/2014/main" id="{4D733A9F-65E5-D621-136E-2A3F8D04C64D}"/>
              </a:ext>
            </a:extLst>
          </p:cNvPr>
          <p:cNvSpPr txBox="1"/>
          <p:nvPr/>
        </p:nvSpPr>
        <p:spPr>
          <a:xfrm>
            <a:off x="167695" y="747988"/>
            <a:ext cx="8882769" cy="427809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Wingdings"/>
              <a:buChar char="v"/>
            </a:pPr>
            <a:r>
              <a:rPr lang="en-US" sz="1600" b="1">
                <a:latin typeface="Times New Roman"/>
                <a:cs typeface="Arial"/>
              </a:rPr>
              <a:t>Article #1 by Hiniker: </a:t>
            </a:r>
            <a:r>
              <a:rPr lang="en-US" sz="1600">
                <a:latin typeface="Times New Roman"/>
                <a:cs typeface="Arial"/>
              </a:rPr>
              <a:t>Provided that AVATAR allows a majority of pediatric patients to undergo RT without sedation, the results being more precise and accurate treatment and less anxiety.</a:t>
            </a:r>
            <a:endParaRPr lang="en-US" sz="1600">
              <a:cs typeface="Arial"/>
            </a:endParaRPr>
          </a:p>
          <a:p>
            <a:pPr marL="285750" indent="-285750">
              <a:buFont typeface="Wingdings"/>
              <a:buChar char="v"/>
            </a:pPr>
            <a:endParaRPr lang="en-US" sz="1600">
              <a:latin typeface="Times New Roman"/>
              <a:cs typeface="Arial"/>
            </a:endParaRPr>
          </a:p>
          <a:p>
            <a:pPr marL="285750" indent="-285750">
              <a:buFont typeface="Wingdings"/>
              <a:buChar char="v"/>
            </a:pPr>
            <a:r>
              <a:rPr lang="en-US" sz="1600" b="1">
                <a:latin typeface="Times New Roman"/>
                <a:cs typeface="Arial"/>
              </a:rPr>
              <a:t>Article #2 by Ritchie:</a:t>
            </a:r>
            <a:r>
              <a:rPr lang="en-US" sz="1600">
                <a:latin typeface="Times New Roman"/>
                <a:cs typeface="Arial"/>
              </a:rPr>
              <a:t> Provided that treatment relating to pediatric patients could be performed without GA to help ensure proper immobilization and fewer distractions. The study was not able to directly compare AVATAR to GA patient, or patients with Wilms tumors.</a:t>
            </a:r>
          </a:p>
          <a:p>
            <a:pPr marL="285750" indent="-285750">
              <a:buFont typeface="Wingdings"/>
              <a:buChar char="v"/>
            </a:pPr>
            <a:endParaRPr lang="en-US" sz="1600">
              <a:latin typeface="Times New Roman"/>
              <a:cs typeface="Arial"/>
            </a:endParaRPr>
          </a:p>
          <a:p>
            <a:pPr marL="285750" indent="-285750">
              <a:buFont typeface="Wingdings"/>
              <a:buChar char="v"/>
            </a:pPr>
            <a:r>
              <a:rPr lang="en-US" sz="1600" b="1">
                <a:latin typeface="Times New Roman"/>
                <a:cs typeface="Arial"/>
              </a:rPr>
              <a:t>Article #3 by Prasad:</a:t>
            </a:r>
            <a:r>
              <a:rPr lang="en-US" sz="1600">
                <a:latin typeface="Times New Roman"/>
                <a:cs typeface="Arial"/>
              </a:rPr>
              <a:t> Case report of 2-year-old patient being treated for therapy using AVATAR without the use of GA resulted in a decreased treatment time (2/3rds), a reduced risk of anxiety/anesthesia.</a:t>
            </a:r>
          </a:p>
          <a:p>
            <a:pPr marL="285750" indent="-285750">
              <a:buFont typeface="Wingdings"/>
              <a:buChar char="v"/>
            </a:pPr>
            <a:endParaRPr lang="en-US" sz="1600">
              <a:latin typeface="Times New Roman"/>
              <a:cs typeface="Arial"/>
            </a:endParaRPr>
          </a:p>
          <a:p>
            <a:pPr marL="285750" indent="-285750">
              <a:buFont typeface="Wingdings"/>
              <a:buChar char="v"/>
            </a:pPr>
            <a:r>
              <a:rPr lang="en-US" sz="1600" b="1">
                <a:latin typeface="Times New Roman"/>
                <a:cs typeface="Arial"/>
              </a:rPr>
              <a:t>Article #4 by Balazy: </a:t>
            </a:r>
            <a:r>
              <a:rPr lang="en-US" sz="1600">
                <a:latin typeface="Times New Roman"/>
                <a:cs typeface="Arial"/>
              </a:rPr>
              <a:t>Discovered that AVATAR was able to significantly decrease the rate of payer chargers, treatment times, patient compliance, etc.</a:t>
            </a:r>
          </a:p>
          <a:p>
            <a:pPr marL="285750" indent="-285750">
              <a:buFont typeface="Wingdings"/>
              <a:buChar char="v"/>
            </a:pPr>
            <a:endParaRPr lang="en-US" sz="1600">
              <a:latin typeface="Times New Roman"/>
              <a:cs typeface="Arial"/>
            </a:endParaRPr>
          </a:p>
          <a:p>
            <a:endParaRPr lang="en-US" sz="1600">
              <a:latin typeface="Times New Roman"/>
              <a:cs typeface="Arial"/>
            </a:endParaRPr>
          </a:p>
          <a:p>
            <a:pPr marL="285750" indent="-285750">
              <a:buFont typeface="Wingdings"/>
              <a:buChar char="v"/>
            </a:pPr>
            <a:endParaRPr lang="en-US" sz="1600">
              <a:latin typeface="Times New Roman"/>
              <a:cs typeface="Arial"/>
            </a:endParaRPr>
          </a:p>
          <a:p>
            <a:pPr marL="285750" indent="-285750">
              <a:buFont typeface="Wingdings"/>
              <a:buChar char="v"/>
            </a:pPr>
            <a:endParaRPr lang="en-US" sz="1600">
              <a:latin typeface="Times New Roman"/>
              <a:cs typeface="Arial"/>
            </a:endParaRPr>
          </a:p>
        </p:txBody>
      </p:sp>
    </p:spTree>
    <p:extLst>
      <p:ext uri="{BB962C8B-B14F-4D97-AF65-F5344CB8AC3E}">
        <p14:creationId xmlns:p14="http://schemas.microsoft.com/office/powerpoint/2010/main" val="26527973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E015ED-2FFB-2AD3-F102-9079690256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74A5F5-D5DC-EBEA-B772-106E69AA4583}"/>
              </a:ext>
            </a:extLst>
          </p:cNvPr>
          <p:cNvSpPr>
            <a:spLocks noGrp="1"/>
          </p:cNvSpPr>
          <p:nvPr>
            <p:ph type="ctrTitle"/>
          </p:nvPr>
        </p:nvSpPr>
        <p:spPr>
          <a:xfrm>
            <a:off x="110971" y="76403"/>
            <a:ext cx="8349447" cy="699065"/>
          </a:xfrm>
        </p:spPr>
        <p:txBody>
          <a:bodyPr lIns="91440" tIns="45720" rIns="91440" bIns="45720" anchor="ctr">
            <a:normAutofit/>
          </a:bodyPr>
          <a:lstStyle/>
          <a:p>
            <a:r>
              <a:rPr lang="en-US">
                <a:latin typeface="Times New Roman"/>
              </a:rPr>
              <a:t>Methods - Patient Selection &amp; Study Design </a:t>
            </a:r>
            <a:endParaRPr lang="en-US"/>
          </a:p>
        </p:txBody>
      </p:sp>
      <p:sp>
        <p:nvSpPr>
          <p:cNvPr id="3" name="Content Placeholder 2">
            <a:extLst>
              <a:ext uri="{FF2B5EF4-FFF2-40B4-BE49-F238E27FC236}">
                <a16:creationId xmlns:a16="http://schemas.microsoft.com/office/drawing/2014/main" id="{329C900C-B197-D3A8-3B50-35386397D0F7}"/>
              </a:ext>
            </a:extLst>
          </p:cNvPr>
          <p:cNvSpPr>
            <a:spLocks noGrp="1"/>
          </p:cNvSpPr>
          <p:nvPr>
            <p:ph idx="1"/>
          </p:nvPr>
        </p:nvSpPr>
        <p:spPr>
          <a:xfrm>
            <a:off x="152378" y="779142"/>
            <a:ext cx="8840386" cy="3285085"/>
          </a:xfrm>
        </p:spPr>
        <p:txBody>
          <a:bodyPr vert="horz" lIns="91440" tIns="45720" rIns="91440" bIns="45720" rtlCol="0" anchor="t">
            <a:noAutofit/>
          </a:bodyPr>
          <a:lstStyle/>
          <a:p>
            <a:pPr>
              <a:lnSpc>
                <a:spcPct val="90000"/>
              </a:lnSpc>
              <a:buFont typeface="Wingdings"/>
              <a:buChar char="v"/>
            </a:pPr>
            <a:r>
              <a:rPr lang="en-US" sz="2000">
                <a:latin typeface="Times New Roman"/>
              </a:rPr>
              <a:t>Retrospective study between February 11, 2019 – July 31, 2025</a:t>
            </a:r>
            <a:endParaRPr lang="en-US"/>
          </a:p>
          <a:p>
            <a:pPr>
              <a:lnSpc>
                <a:spcPct val="90000"/>
              </a:lnSpc>
              <a:buFont typeface="Wingdings"/>
              <a:buChar char="v"/>
            </a:pPr>
            <a:r>
              <a:rPr lang="en-US" sz="2000">
                <a:latin typeface="Times New Roman"/>
              </a:rPr>
              <a:t>Pediatric Wilms' tumor patients treated with EBRT at IUHSCC </a:t>
            </a:r>
          </a:p>
          <a:p>
            <a:pPr>
              <a:lnSpc>
                <a:spcPct val="90000"/>
              </a:lnSpc>
              <a:buFont typeface="Wingdings"/>
              <a:buChar char="v"/>
            </a:pPr>
            <a:r>
              <a:rPr lang="en-US" sz="2000">
                <a:latin typeface="Times New Roman"/>
              </a:rPr>
              <a:t>Two groups: 20 patients went through treatment using AVATAR, while 12 patients had to go through treatment with the help general anesthesia</a:t>
            </a:r>
          </a:p>
          <a:p>
            <a:pPr>
              <a:lnSpc>
                <a:spcPct val="90000"/>
              </a:lnSpc>
              <a:buFont typeface="Wingdings"/>
              <a:buChar char="v"/>
            </a:pPr>
            <a:r>
              <a:rPr lang="en-US" sz="2000" b="1">
                <a:latin typeface="Times New Roman"/>
              </a:rPr>
              <a:t>Inclusion:</a:t>
            </a:r>
            <a:r>
              <a:rPr lang="en-US" sz="2000">
                <a:latin typeface="Times New Roman"/>
              </a:rPr>
              <a:t> Patients were between ages 3-10 years old; had a confirmed diagnosis of Wilms' tumor; and were treated using AP or PA fields </a:t>
            </a:r>
          </a:p>
          <a:p>
            <a:pPr>
              <a:lnSpc>
                <a:spcPct val="90000"/>
              </a:lnSpc>
              <a:buFont typeface="Wingdings"/>
              <a:buChar char="v"/>
            </a:pPr>
            <a:r>
              <a:rPr lang="en-US" sz="2000" b="1">
                <a:latin typeface="Times New Roman"/>
              </a:rPr>
              <a:t>Exclusion:</a:t>
            </a:r>
            <a:r>
              <a:rPr lang="en-US" sz="2000">
                <a:latin typeface="Times New Roman"/>
              </a:rPr>
              <a:t> Patients under the age of 3 and above the age of 10 years old; patients who received treatment for other cancers other than Wilm's; and a lack of paired kV/MV images</a:t>
            </a:r>
          </a:p>
        </p:txBody>
      </p:sp>
    </p:spTree>
    <p:extLst>
      <p:ext uri="{BB962C8B-B14F-4D97-AF65-F5344CB8AC3E}">
        <p14:creationId xmlns:p14="http://schemas.microsoft.com/office/powerpoint/2010/main" val="36193880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E0322D-EA29-F7C6-B665-8005A25B60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445EE8-C693-7439-EE71-9C9CE722926E}"/>
              </a:ext>
            </a:extLst>
          </p:cNvPr>
          <p:cNvSpPr>
            <a:spLocks noGrp="1"/>
          </p:cNvSpPr>
          <p:nvPr>
            <p:ph type="ctrTitle"/>
          </p:nvPr>
        </p:nvSpPr>
        <p:spPr>
          <a:xfrm>
            <a:off x="119020" y="111846"/>
            <a:ext cx="8349447" cy="699065"/>
          </a:xfrm>
        </p:spPr>
        <p:txBody>
          <a:bodyPr lIns="91440" tIns="45720" rIns="91440" bIns="45720" anchor="ctr">
            <a:normAutofit fontScale="90000"/>
          </a:bodyPr>
          <a:lstStyle/>
          <a:p>
            <a:r>
              <a:rPr lang="en-US">
                <a:latin typeface="Times New Roman"/>
              </a:rPr>
              <a:t>Methods – Imaging Analysis &amp; Motion Measurements </a:t>
            </a:r>
          </a:p>
        </p:txBody>
      </p:sp>
      <p:sp>
        <p:nvSpPr>
          <p:cNvPr id="3" name="Content Placeholder 2">
            <a:extLst>
              <a:ext uri="{FF2B5EF4-FFF2-40B4-BE49-F238E27FC236}">
                <a16:creationId xmlns:a16="http://schemas.microsoft.com/office/drawing/2014/main" id="{EB7E06DD-2EC6-9F92-CDDF-9AEE8619A421}"/>
              </a:ext>
            </a:extLst>
          </p:cNvPr>
          <p:cNvSpPr>
            <a:spLocks noGrp="1"/>
          </p:cNvSpPr>
          <p:nvPr>
            <p:ph idx="1"/>
          </p:nvPr>
        </p:nvSpPr>
        <p:spPr>
          <a:xfrm>
            <a:off x="231747" y="1030691"/>
            <a:ext cx="8678641" cy="3090991"/>
          </a:xfrm>
        </p:spPr>
        <p:txBody>
          <a:bodyPr vert="horz" lIns="91440" tIns="45720" rIns="91440" bIns="45720" rtlCol="0" anchor="t">
            <a:noAutofit/>
          </a:bodyPr>
          <a:lstStyle/>
          <a:p>
            <a:pPr>
              <a:spcAft>
                <a:spcPts val="0"/>
              </a:spcAft>
              <a:buClr>
                <a:srgbClr val="808080"/>
              </a:buClr>
              <a:buFont typeface="Wingdings"/>
              <a:buChar char="v"/>
            </a:pPr>
            <a:r>
              <a:rPr lang="en-US" sz="2200" dirty="0">
                <a:latin typeface="Times New Roman"/>
              </a:rPr>
              <a:t>Daily verification using orthogonal kV imaging</a:t>
            </a:r>
            <a:endParaRPr lang="en-US"/>
          </a:p>
          <a:p>
            <a:pPr>
              <a:spcAft>
                <a:spcPts val="0"/>
              </a:spcAft>
              <a:buClr>
                <a:srgbClr val="808080"/>
              </a:buClr>
              <a:buFont typeface="Wingdings"/>
              <a:buChar char="v"/>
            </a:pPr>
            <a:r>
              <a:rPr lang="en-US" sz="2200" dirty="0">
                <a:latin typeface="Times New Roman"/>
              </a:rPr>
              <a:t>1st day MV imaging</a:t>
            </a:r>
          </a:p>
          <a:p>
            <a:pPr>
              <a:spcAft>
                <a:spcPts val="0"/>
              </a:spcAft>
              <a:buClr>
                <a:srgbClr val="808080"/>
              </a:buClr>
              <a:buFont typeface="Wingdings"/>
              <a:buChar char="v"/>
            </a:pPr>
            <a:r>
              <a:rPr lang="en-US" sz="2200" dirty="0">
                <a:latin typeface="Times New Roman"/>
              </a:rPr>
              <a:t>Motion measured between kV (initial setup) and MV (final verification) </a:t>
            </a:r>
          </a:p>
          <a:p>
            <a:pPr>
              <a:spcAft>
                <a:spcPts val="0"/>
              </a:spcAft>
              <a:buClr>
                <a:srgbClr val="808080"/>
              </a:buClr>
              <a:buFont typeface="Wingdings"/>
              <a:buChar char="v"/>
            </a:pPr>
            <a:r>
              <a:rPr lang="en-US" sz="2200" dirty="0">
                <a:latin typeface="Times New Roman"/>
              </a:rPr>
              <a:t>Measurement method: isocenter to vertebrae distance in horizontal and vertical axis</a:t>
            </a:r>
          </a:p>
          <a:p>
            <a:pPr>
              <a:spcAft>
                <a:spcPts val="0"/>
              </a:spcAft>
              <a:buClr>
                <a:srgbClr val="808080"/>
              </a:buClr>
              <a:buFont typeface="Wingdings"/>
              <a:buChar char="v"/>
            </a:pPr>
            <a:r>
              <a:rPr lang="en-US" sz="2200" dirty="0">
                <a:latin typeface="Times New Roman"/>
              </a:rPr>
              <a:t>4 independent reviewers, averaged measurements </a:t>
            </a:r>
          </a:p>
          <a:p>
            <a:pPr>
              <a:spcAft>
                <a:spcPts val="0"/>
              </a:spcAft>
              <a:buClr>
                <a:srgbClr val="808080"/>
              </a:buClr>
              <a:buFont typeface="Wingdings"/>
              <a:buChar char="v"/>
            </a:pPr>
            <a:r>
              <a:rPr lang="en-US" sz="2200" dirty="0">
                <a:latin typeface="Times New Roman"/>
              </a:rPr>
              <a:t>Timestamps from DICOM data</a:t>
            </a:r>
          </a:p>
          <a:p>
            <a:pPr>
              <a:spcAft>
                <a:spcPts val="0"/>
              </a:spcAft>
              <a:buClr>
                <a:srgbClr val="808080"/>
              </a:buClr>
              <a:buFont typeface="Wingdings"/>
              <a:buChar char="v"/>
            </a:pPr>
            <a:r>
              <a:rPr lang="en-US" sz="2200" dirty="0">
                <a:latin typeface="Times New Roman"/>
              </a:rPr>
              <a:t>Two-sample t-test used for statistical comparison between the AVATAR and GA techniques </a:t>
            </a:r>
          </a:p>
        </p:txBody>
      </p:sp>
    </p:spTree>
    <p:extLst>
      <p:ext uri="{BB962C8B-B14F-4D97-AF65-F5344CB8AC3E}">
        <p14:creationId xmlns:p14="http://schemas.microsoft.com/office/powerpoint/2010/main" val="35752435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7C9841-F67F-CAD2-54FF-289F8103C0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535242-3F3E-8280-73B5-C380A0196701}"/>
              </a:ext>
            </a:extLst>
          </p:cNvPr>
          <p:cNvSpPr>
            <a:spLocks noGrp="1"/>
          </p:cNvSpPr>
          <p:nvPr>
            <p:ph type="ctrTitle"/>
          </p:nvPr>
        </p:nvSpPr>
        <p:spPr>
          <a:xfrm>
            <a:off x="172720" y="191879"/>
            <a:ext cx="8004391" cy="699065"/>
          </a:xfrm>
        </p:spPr>
        <p:txBody>
          <a:bodyPr lIns="91440" tIns="45720" rIns="91440" bIns="45720" anchor="t">
            <a:normAutofit/>
          </a:bodyPr>
          <a:lstStyle/>
          <a:p>
            <a:r>
              <a:rPr lang="en-US">
                <a:solidFill>
                  <a:schemeClr val="tx1"/>
                </a:solidFill>
                <a:latin typeface="Times New Roman"/>
              </a:rPr>
              <a:t>Results - Patient Cohort </a:t>
            </a:r>
            <a:endParaRPr lang="en-US">
              <a:solidFill>
                <a:schemeClr val="tx1"/>
              </a:solidFill>
            </a:endParaRPr>
          </a:p>
        </p:txBody>
      </p:sp>
      <p:sp>
        <p:nvSpPr>
          <p:cNvPr id="3" name="Content Placeholder 2">
            <a:extLst>
              <a:ext uri="{FF2B5EF4-FFF2-40B4-BE49-F238E27FC236}">
                <a16:creationId xmlns:a16="http://schemas.microsoft.com/office/drawing/2014/main" id="{07032A4D-21D1-CC01-2A9C-D171D88D922A}"/>
              </a:ext>
            </a:extLst>
          </p:cNvPr>
          <p:cNvSpPr>
            <a:spLocks noGrp="1"/>
          </p:cNvSpPr>
          <p:nvPr>
            <p:ph idx="1"/>
          </p:nvPr>
        </p:nvSpPr>
        <p:spPr>
          <a:xfrm>
            <a:off x="5549554" y="3109230"/>
            <a:ext cx="3277942" cy="718728"/>
          </a:xfrm>
        </p:spPr>
        <p:txBody>
          <a:bodyPr vert="horz" lIns="91440" tIns="45720" rIns="91440" bIns="45720" rtlCol="0" anchor="t">
            <a:noAutofit/>
          </a:bodyPr>
          <a:lstStyle/>
          <a:p>
            <a:pPr marL="0" indent="0" algn="ctr">
              <a:buNone/>
            </a:pPr>
            <a:r>
              <a:rPr lang="en-US" sz="1600" i="1" u="sng">
                <a:solidFill>
                  <a:srgbClr val="000000"/>
                </a:solidFill>
                <a:latin typeface="Times New Roman"/>
                <a:cs typeface="Times New Roman"/>
              </a:rPr>
              <a:t>Figure #1: </a:t>
            </a:r>
            <a:r>
              <a:rPr lang="en-US" sz="1600" i="1">
                <a:solidFill>
                  <a:srgbClr val="000000"/>
                </a:solidFill>
                <a:latin typeface="Times New Roman"/>
                <a:cs typeface="Times New Roman"/>
              </a:rPr>
              <a:t>Demographics showing the number of patients included as well as the median age, in years, of each group – AVATAR and GA. </a:t>
            </a:r>
            <a:endParaRPr lang="en-US" sz="1600">
              <a:solidFill>
                <a:srgbClr val="000000"/>
              </a:solidFill>
              <a:latin typeface="Times New Roman"/>
              <a:cs typeface="Times New Roman"/>
            </a:endParaRPr>
          </a:p>
        </p:txBody>
      </p:sp>
      <p:sp>
        <p:nvSpPr>
          <p:cNvPr id="9" name="Content Placeholder 2">
            <a:extLst>
              <a:ext uri="{FF2B5EF4-FFF2-40B4-BE49-F238E27FC236}">
                <a16:creationId xmlns:a16="http://schemas.microsoft.com/office/drawing/2014/main" id="{0245D399-8EC4-5202-5B8A-88ED9DF587BD}"/>
              </a:ext>
            </a:extLst>
          </p:cNvPr>
          <p:cNvSpPr txBox="1">
            <a:spLocks/>
          </p:cNvSpPr>
          <p:nvPr/>
        </p:nvSpPr>
        <p:spPr>
          <a:xfrm>
            <a:off x="-1884" y="1206504"/>
            <a:ext cx="5440730" cy="3367108"/>
          </a:xfrm>
          <a:prstGeom prst="rect">
            <a:avLst/>
          </a:prstGeom>
        </p:spPr>
        <p:txBody>
          <a:bodyPr vert="horz" lIns="91440" tIns="45720" rIns="91440" bIns="45720" rtlCol="0" anchor="t">
            <a:normAutofit/>
          </a:bodyPr>
          <a:lstStyle>
            <a:lvl1pPr marL="342900" marR="0" indent="-342900" algn="l" defTabSz="457200" rtl="0" eaLnBrk="1" fontAlgn="auto" latinLnBrk="0" hangingPunct="1">
              <a:lnSpc>
                <a:spcPct val="100000"/>
              </a:lnSpc>
              <a:spcBef>
                <a:spcPts val="0"/>
              </a:spcBef>
              <a:spcAft>
                <a:spcPts val="1800"/>
              </a:spcAft>
              <a:buClr>
                <a:schemeClr val="tx1">
                  <a:lumMod val="50000"/>
                  <a:lumOff val="50000"/>
                </a:schemeClr>
              </a:buClr>
              <a:buSzPct val="100000"/>
              <a:buFont typeface="+mj-lt"/>
              <a:buAutoNum type="arabicPeriod"/>
              <a:tabLst/>
              <a:defRPr sz="1800" kern="1200">
                <a:solidFill>
                  <a:srgbClr val="404041"/>
                </a:solidFill>
                <a:latin typeface="Arial"/>
                <a:ea typeface="+mn-ea"/>
                <a:cs typeface="Arial"/>
              </a:defRPr>
            </a:lvl1pPr>
            <a:lvl2pPr marL="742950" indent="-285750" algn="l" defTabSz="457200" rtl="0" eaLnBrk="1" latinLnBrk="0" hangingPunct="1">
              <a:lnSpc>
                <a:spcPct val="100000"/>
              </a:lnSpc>
              <a:spcBef>
                <a:spcPts val="0"/>
              </a:spcBef>
              <a:spcAft>
                <a:spcPts val="1800"/>
              </a:spcAft>
              <a:buFont typeface="Arial"/>
              <a:buChar char="–"/>
              <a:defRPr sz="1600" kern="1200">
                <a:solidFill>
                  <a:srgbClr val="404041"/>
                </a:solidFill>
                <a:latin typeface="Arial"/>
                <a:ea typeface="+mn-ea"/>
                <a:cs typeface="Arial"/>
              </a:defRPr>
            </a:lvl2pPr>
            <a:lvl3pPr marL="1143000" indent="-228600" algn="l" defTabSz="457200" rtl="0" eaLnBrk="1" latinLnBrk="0" hangingPunct="1">
              <a:lnSpc>
                <a:spcPct val="100000"/>
              </a:lnSpc>
              <a:spcBef>
                <a:spcPts val="0"/>
              </a:spcBef>
              <a:spcAft>
                <a:spcPts val="1800"/>
              </a:spcAft>
              <a:buFont typeface="Arial"/>
              <a:buChar char="•"/>
              <a:defRPr sz="1600" kern="1200">
                <a:solidFill>
                  <a:srgbClr val="404041"/>
                </a:solidFill>
                <a:latin typeface="Arial"/>
                <a:ea typeface="+mn-ea"/>
                <a:cs typeface="Arial"/>
              </a:defRPr>
            </a:lvl3pPr>
            <a:lvl4pPr marL="1600200" indent="-228600" algn="l" defTabSz="457200" rtl="0" eaLnBrk="1" latinLnBrk="0" hangingPunct="1">
              <a:lnSpc>
                <a:spcPct val="100000"/>
              </a:lnSpc>
              <a:spcBef>
                <a:spcPts val="0"/>
              </a:spcBef>
              <a:spcAft>
                <a:spcPts val="1800"/>
              </a:spcAft>
              <a:buFont typeface="Arial"/>
              <a:buChar char="–"/>
              <a:defRPr sz="1600" kern="1200">
                <a:solidFill>
                  <a:srgbClr val="404041"/>
                </a:solidFill>
                <a:latin typeface="Arial"/>
                <a:ea typeface="+mn-ea"/>
                <a:cs typeface="Arial"/>
              </a:defRPr>
            </a:lvl4pPr>
            <a:lvl5pPr marL="2057400" indent="-228600" algn="l" defTabSz="457200" rtl="0" eaLnBrk="1" latinLnBrk="0" hangingPunct="1">
              <a:lnSpc>
                <a:spcPct val="100000"/>
              </a:lnSpc>
              <a:spcBef>
                <a:spcPts val="0"/>
              </a:spcBef>
              <a:spcAft>
                <a:spcPts val="1800"/>
              </a:spcAft>
              <a:buFont typeface="Arial"/>
              <a:buChar char="»"/>
              <a:defRPr sz="1600" kern="1200">
                <a:solidFill>
                  <a:srgbClr val="40404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000" dirty="0">
                <a:solidFill>
                  <a:srgbClr val="000000"/>
                </a:solidFill>
                <a:latin typeface="Times New Roman"/>
                <a:cs typeface="Times New Roman"/>
              </a:rPr>
              <a:t>32 pediatric patients (aged 3-10 yrs)</a:t>
            </a:r>
            <a:r>
              <a:rPr lang="en-US" sz="2000" b="1" dirty="0">
                <a:solidFill>
                  <a:srgbClr val="000000"/>
                </a:solidFill>
                <a:latin typeface="Times New Roman"/>
                <a:cs typeface="Times New Roman"/>
              </a:rPr>
              <a:t> </a:t>
            </a:r>
            <a:endParaRPr lang="en-US" b="1" dirty="0">
              <a:solidFill>
                <a:srgbClr val="000000"/>
              </a:solidFill>
              <a:latin typeface="Times New Roman"/>
            </a:endParaRPr>
          </a:p>
          <a:p>
            <a:pPr marL="0" indent="0">
              <a:buNone/>
            </a:pPr>
            <a:r>
              <a:rPr lang="en-US" sz="2000" b="1" u="sng" dirty="0">
                <a:solidFill>
                  <a:srgbClr val="000000"/>
                </a:solidFill>
                <a:latin typeface="Times New Roman"/>
                <a:cs typeface="Times New Roman"/>
              </a:rPr>
              <a:t>AVATAR:</a:t>
            </a:r>
            <a:r>
              <a:rPr lang="en-US" sz="2000" b="1" dirty="0">
                <a:solidFill>
                  <a:srgbClr val="000000"/>
                </a:solidFill>
                <a:latin typeface="Times New Roman"/>
                <a:cs typeface="Times New Roman"/>
              </a:rPr>
              <a:t> </a:t>
            </a:r>
            <a:r>
              <a:rPr lang="en-US" sz="2000" dirty="0">
                <a:solidFill>
                  <a:srgbClr val="000000"/>
                </a:solidFill>
                <a:latin typeface="Times New Roman"/>
                <a:cs typeface="Times New Roman"/>
              </a:rPr>
              <a:t>20 pts, median age 5 yrs (range 3-</a:t>
            </a:r>
            <a:r>
              <a:rPr lang="en-US" sz="2000" dirty="0">
                <a:solidFill>
                  <a:schemeClr val="tx1"/>
                </a:solidFill>
                <a:latin typeface="Times New Roman"/>
                <a:cs typeface="Times New Roman"/>
              </a:rPr>
              <a:t>9 yrs) </a:t>
            </a:r>
            <a:endParaRPr lang="en-US" dirty="0">
              <a:solidFill>
                <a:schemeClr val="tx1"/>
              </a:solidFill>
              <a:latin typeface="Times New Roman"/>
            </a:endParaRPr>
          </a:p>
          <a:p>
            <a:pPr marL="0" indent="0">
              <a:buNone/>
            </a:pPr>
            <a:r>
              <a:rPr lang="en-US" sz="2000" b="1" u="sng" dirty="0">
                <a:solidFill>
                  <a:schemeClr val="tx1"/>
                </a:solidFill>
                <a:latin typeface="Times New Roman"/>
                <a:cs typeface="Times New Roman"/>
              </a:rPr>
              <a:t>GA:</a:t>
            </a:r>
            <a:r>
              <a:rPr lang="en-US" sz="2000" u="sng" dirty="0">
                <a:solidFill>
                  <a:schemeClr val="tx1"/>
                </a:solidFill>
                <a:latin typeface="Times New Roman"/>
                <a:cs typeface="Times New Roman"/>
              </a:rPr>
              <a:t> </a:t>
            </a:r>
            <a:r>
              <a:rPr lang="en-US" sz="2000" dirty="0">
                <a:solidFill>
                  <a:schemeClr val="tx1"/>
                </a:solidFill>
                <a:latin typeface="Times New Roman"/>
                <a:cs typeface="Times New Roman"/>
              </a:rPr>
              <a:t>12 pts, median age 4 yrs (range 3-6 yrs) </a:t>
            </a:r>
          </a:p>
          <a:p>
            <a:pPr marL="0" indent="0">
              <a:buNone/>
            </a:pPr>
            <a:r>
              <a:rPr lang="en-US" sz="2000" b="1" dirty="0">
                <a:solidFill>
                  <a:schemeClr val="tx1"/>
                </a:solidFill>
                <a:latin typeface="Times New Roman"/>
                <a:cs typeface="Times New Roman"/>
              </a:rPr>
              <a:t>Observation:</a:t>
            </a:r>
            <a:r>
              <a:rPr lang="en-US" sz="2000" dirty="0">
                <a:solidFill>
                  <a:schemeClr val="tx1"/>
                </a:solidFill>
                <a:latin typeface="Times New Roman"/>
                <a:cs typeface="Times New Roman"/>
              </a:rPr>
              <a:t> older children are more likely to tolerate AVATAR; relationship between age and cooperation </a:t>
            </a:r>
          </a:p>
        </p:txBody>
      </p:sp>
      <p:pic>
        <p:nvPicPr>
          <p:cNvPr id="5" name="Picture 4" descr="A graph of patient demographics&#10;&#10;AI-generated content may be incorrect.">
            <a:extLst>
              <a:ext uri="{FF2B5EF4-FFF2-40B4-BE49-F238E27FC236}">
                <a16:creationId xmlns:a16="http://schemas.microsoft.com/office/drawing/2014/main" id="{97C5769C-9216-D0EB-695C-F6726FD00975}"/>
              </a:ext>
            </a:extLst>
          </p:cNvPr>
          <p:cNvPicPr>
            <a:picLocks noChangeAspect="1"/>
          </p:cNvPicPr>
          <p:nvPr/>
        </p:nvPicPr>
        <p:blipFill>
          <a:blip r:embed="rId3"/>
          <a:stretch>
            <a:fillRect/>
          </a:stretch>
        </p:blipFill>
        <p:spPr>
          <a:xfrm>
            <a:off x="5250791" y="539038"/>
            <a:ext cx="3881348" cy="2480993"/>
          </a:xfrm>
          <a:prstGeom prst="rect">
            <a:avLst/>
          </a:prstGeom>
        </p:spPr>
      </p:pic>
    </p:spTree>
    <p:extLst>
      <p:ext uri="{BB962C8B-B14F-4D97-AF65-F5344CB8AC3E}">
        <p14:creationId xmlns:p14="http://schemas.microsoft.com/office/powerpoint/2010/main" val="2544058133"/>
      </p:ext>
    </p:extLst>
  </p:cSld>
  <p:clrMapOvr>
    <a:masterClrMapping/>
  </p:clrMapOvr>
</p:sld>
</file>

<file path=ppt/theme/theme1.xml><?xml version="1.0" encoding="utf-8"?>
<a:theme xmlns:a="http://schemas.openxmlformats.org/drawingml/2006/main" name="Ma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IU-SchMedicine wide PPT" id="{B3DDDD56-FC3F-7241-8270-5F9677A0926B}" vid="{60B74AE3-677B-FC4F-B870-143C54B7CF3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DE64AEEDD9B7A4D93545ACBE97D4615" ma:contentTypeVersion="2" ma:contentTypeDescription="Create a new document." ma:contentTypeScope="" ma:versionID="f49002b78e3a4a71b814eef46a983816">
  <xsd:schema xmlns:xsd="http://www.w3.org/2001/XMLSchema" xmlns:xs="http://www.w3.org/2001/XMLSchema" xmlns:p="http://schemas.microsoft.com/office/2006/metadata/properties" xmlns:ns2="http://schemas.microsoft.com/sharepoint/v3/fields" targetNamespace="http://schemas.microsoft.com/office/2006/metadata/properties" ma:root="true" ma:fieldsID="38f6db2dd0d9a0cf6a8dc37be32b365b" ns2:_="">
    <xsd:import namespace="http://schemas.microsoft.com/sharepoint/v3/fields"/>
    <xsd:element name="properties">
      <xsd:complexType>
        <xsd:sequence>
          <xsd:element name="documentManagement">
            <xsd:complexType>
              <xsd:all>
                <xsd:element ref="ns2:_Status" minOccurs="0"/>
                <xsd:element ref="ns2:_Vers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Status" ma:index="8" nillable="true" ma:displayName="Status" ma:default="Not Started" ma:internalName="_Status">
      <xsd:simpleType>
        <xsd:union memberTypes="dms:Text">
          <xsd:simpleType>
            <xsd:restriction base="dms:Choice">
              <xsd:enumeration value="Not Started"/>
              <xsd:enumeration value="Draft"/>
              <xsd:enumeration value="Reviewed"/>
              <xsd:enumeration value="Scheduled"/>
              <xsd:enumeration value="Published"/>
              <xsd:enumeration value="Final"/>
              <xsd:enumeration value="Expired"/>
            </xsd:restriction>
          </xsd:simpleType>
        </xsd:union>
      </xsd:simpleType>
    </xsd:element>
    <xsd:element name="_Version" ma:index="9" nillable="true" ma:displayName="Version" ma:internalName="_Version">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ma:displayName="Status"/>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Version xmlns="http://schemas.microsoft.com/sharepoint/v3/fields" xsi:nil="true"/>
    <_Status xmlns="http://schemas.microsoft.com/sharepoint/v3/fields">Not Started</_Statu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4214858-785C-42F7-BE66-6D0E79395FC8}">
  <ds:schemaRefs>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fields"/>
    <ds:schemaRef ds:uri="http://schemas.openxmlformats.org/package/2006/metadata/core-properties"/>
    <ds:schemaRef ds:uri="http://www.w3.org/2000/xmlns/"/>
    <ds:schemaRef ds:uri="http://www.w3.org/2001/XMLSchema"/>
  </ds:schemaRefs>
</ds:datastoreItem>
</file>

<file path=customXml/itemProps2.xml><?xml version="1.0" encoding="utf-8"?>
<ds:datastoreItem xmlns:ds="http://schemas.openxmlformats.org/officeDocument/2006/customXml" ds:itemID="{7B6F2769-7194-4217-93D3-3AF3A4742282}">
  <ds:schemaRefs>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field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87D2A1B0-FF3E-4009-940D-AED0EB70AA2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IU-SchMedicine wide PPT (1)</Template>
  <TotalTime>0</TotalTime>
  <Words>1742</Words>
  <Application>Microsoft Office PowerPoint</Application>
  <PresentationFormat>On-screen Show (16:9)</PresentationFormat>
  <Paragraphs>158</Paragraphs>
  <Slides>21</Slides>
  <Notes>15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Calibri</vt:lpstr>
      <vt:lpstr>Courier New</vt:lpstr>
      <vt:lpstr>Times New Roman</vt:lpstr>
      <vt:lpstr>Wingdings</vt:lpstr>
      <vt:lpstr>Wingdings,Sans-Serif</vt:lpstr>
      <vt:lpstr>Main</vt:lpstr>
      <vt:lpstr>Evaluating the Impact of the Audio-Visual Assisted Therapeutic Ambience in Radiotherapy (AVATAR) System Versus Anesthesia for Motion Management in Pediatric Patients with Wilms' Tumor Undergoing Radiation Therapy </vt:lpstr>
      <vt:lpstr>The Problem</vt:lpstr>
      <vt:lpstr>Standard Approach &amp; Drawbacks</vt:lpstr>
      <vt:lpstr>Introducing AVATAR  </vt:lpstr>
      <vt:lpstr>Research Gap &amp; Study Objective</vt:lpstr>
      <vt:lpstr>Review of Literature</vt:lpstr>
      <vt:lpstr>Methods - Patient Selection &amp; Study Design </vt:lpstr>
      <vt:lpstr>Methods – Imaging Analysis &amp; Motion Measurements </vt:lpstr>
      <vt:lpstr>Results - Patient Cohort </vt:lpstr>
      <vt:lpstr>Results – Observer Consistency</vt:lpstr>
      <vt:lpstr>Results – Intrafraction Motion</vt:lpstr>
      <vt:lpstr>Results – Total Motion Assessment </vt:lpstr>
      <vt:lpstr>Results – Imaging &amp; Treatment Times </vt:lpstr>
      <vt:lpstr>Discussion </vt:lpstr>
      <vt:lpstr>Limitations  </vt:lpstr>
      <vt:lpstr>Conclusion </vt:lpstr>
      <vt:lpstr>Future Plans   </vt:lpstr>
      <vt:lpstr>References </vt:lpstr>
      <vt:lpstr>References </vt:lpstr>
      <vt:lpstr>Questions?</vt:lpstr>
      <vt:lpstr>Thank you!</vt:lpstr>
    </vt:vector>
  </TitlesOfParts>
  <Company>Indiana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Evaluating the Impact of the Audio-Visual Assisted Therapeutic Ambience in Radiotherapy (AVATAR) System Versus Anesthesia for Motion Management in Pediatric Patients with Wilms' Tumor Undergoing Radiation Therapy</dc:title>
  <dc:creator>Knight, Megan R.</dc:creator>
  <cp:lastModifiedBy>Taylor, Emerson Nicole</cp:lastModifiedBy>
  <cp:revision>59</cp:revision>
  <cp:lastPrinted>2018-12-18T16:32:29Z</cp:lastPrinted>
  <dcterms:created xsi:type="dcterms:W3CDTF">2025-11-11T17:52:13Z</dcterms:created>
  <dcterms:modified xsi:type="dcterms:W3CDTF">2025-12-05T02:26:09Z</dcterms:modified>
  <cp:contentStatus>Draft</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0x0101000DE64AEEDD9B7A4D93545ACBE97D4615</vt:lpwstr>
  </property>
</Properties>
</file>